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5" y="477610"/>
            <a:ext cx="6053071" cy="111937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25255" y="2020931"/>
            <a:ext cx="8689976" cy="2509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CLASE VIRTUAL SÉPTIMO GRADO</a:t>
            </a:r>
            <a:br>
              <a:rPr lang="es-MX" dirty="0" smtClean="0"/>
            </a:br>
            <a:r>
              <a:rPr lang="es-MX" dirty="0" smtClean="0"/>
              <a:t>SEMANA 3</a:t>
            </a:r>
            <a:br>
              <a:rPr lang="es-MX" dirty="0" smtClean="0"/>
            </a:br>
            <a:r>
              <a:rPr lang="es-MX" dirty="0" smtClean="0"/>
              <a:t>ESPAÑOL </a:t>
            </a:r>
            <a:endParaRPr lang="es-MX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46975" y="4530144"/>
            <a:ext cx="1108871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MX" sz="3200" smtClean="0"/>
              <a:t>PREPARADA POR: PROFESORA YENIS RIVERA SÁEZ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154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991673"/>
            <a:ext cx="9234152" cy="5125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1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9" y="669701"/>
            <a:ext cx="6237063" cy="52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41327" cy="3329581"/>
          </a:xfrm>
        </p:spPr>
        <p:txBody>
          <a:bodyPr/>
          <a:lstStyle/>
          <a:p>
            <a:pPr algn="ctr"/>
            <a:r>
              <a:rPr lang="es-MX" dirty="0" smtClean="0"/>
              <a:t>NORMAS DE USO DE C, S, Z.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24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GRAFEMA  S – </a:t>
            </a:r>
            <a:br>
              <a:rPr lang="es-MX" dirty="0" smtClean="0"/>
            </a:br>
            <a:r>
              <a:rPr lang="es-MX" dirty="0" smtClean="0"/>
              <a:t> NORMA EJEMPLOS Y EXCEPCIONES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7613"/>
              </p:ext>
            </p:extLst>
          </p:nvPr>
        </p:nvGraphicFramePr>
        <p:xfrm>
          <a:off x="1735786" y="2458314"/>
          <a:ext cx="81280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NORMA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EJEMPLO</a:t>
                      </a:r>
                      <a:r>
                        <a:rPr lang="es-MX" baseline="0" dirty="0" smtClean="0"/>
                        <a:t> Y EXCEPCIONES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Palabras que empiezan con </a:t>
                      </a:r>
                      <a:r>
                        <a:rPr lang="es-MX" dirty="0" err="1" smtClean="0"/>
                        <a:t>estra</a:t>
                      </a:r>
                      <a:r>
                        <a:rPr lang="es-MX" dirty="0" smtClean="0"/>
                        <a:t>- o  es , que no proceden del prefijo extra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Estrategia, espectáculo.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Los sufijos </a:t>
                      </a:r>
                      <a:r>
                        <a:rPr lang="es-MX" dirty="0" err="1" smtClean="0"/>
                        <a:t>ense</a:t>
                      </a:r>
                      <a:r>
                        <a:rPr lang="es-MX" dirty="0" smtClean="0"/>
                        <a:t>, esa, </a:t>
                      </a:r>
                      <a:r>
                        <a:rPr lang="es-MX" dirty="0" err="1" smtClean="0"/>
                        <a:t>esco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ésimo</a:t>
                      </a:r>
                      <a:r>
                        <a:rPr lang="es-MX" dirty="0" smtClean="0"/>
                        <a:t>(a),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ísimo</a:t>
                      </a:r>
                      <a:r>
                        <a:rPr lang="es-MX" baseline="0" dirty="0" smtClean="0"/>
                        <a:t> (a), oso(a), </a:t>
                      </a:r>
                      <a:r>
                        <a:rPr lang="es-MX" baseline="0" dirty="0" err="1" smtClean="0"/>
                        <a:t>ista</a:t>
                      </a:r>
                      <a:r>
                        <a:rPr lang="es-MX" baseline="0" dirty="0" smtClean="0"/>
                        <a:t>, 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Nicaragüense, </a:t>
                      </a:r>
                      <a:r>
                        <a:rPr lang="es-MX" dirty="0" err="1" smtClean="0"/>
                        <a:t>nevelesco</a:t>
                      </a:r>
                      <a:r>
                        <a:rPr lang="es-MX" dirty="0" smtClean="0"/>
                        <a:t>, trigésimo, cariñoso.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mtClean="0"/>
                        <a:t>Palabras terminadas en sion, derivadas de</a:t>
                      </a:r>
                      <a:r>
                        <a:rPr lang="es-MX" baseline="0" smtClean="0"/>
                        <a:t> otras terminadas en der, dir, ter, tir, o de adjetivos terminados en so, sor,sivo siva, sible.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Pretensión</a:t>
                      </a:r>
                      <a:r>
                        <a:rPr lang="es-MX" baseline="0" dirty="0" smtClean="0"/>
                        <a:t> (de pretender), división (dividir), previsión de (previsible).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Palabras terminadas en </a:t>
                      </a:r>
                      <a:r>
                        <a:rPr lang="es-MX" dirty="0" err="1" smtClean="0"/>
                        <a:t>sis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Crisis, síntesis.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6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7475" y="0"/>
            <a:ext cx="9404723" cy="1236372"/>
          </a:xfrm>
        </p:spPr>
        <p:txBody>
          <a:bodyPr/>
          <a:lstStyle/>
          <a:p>
            <a:r>
              <a:rPr lang="es-MX" dirty="0" smtClean="0"/>
              <a:t>GRAFEMA  C – </a:t>
            </a:r>
            <a:br>
              <a:rPr lang="es-MX" dirty="0" smtClean="0"/>
            </a:br>
            <a:r>
              <a:rPr lang="es-MX" dirty="0" smtClean="0"/>
              <a:t> NORMA EJEMPLOS Y EXCEPCIONES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36474"/>
              </p:ext>
            </p:extLst>
          </p:nvPr>
        </p:nvGraphicFramePr>
        <p:xfrm>
          <a:off x="450761" y="1403797"/>
          <a:ext cx="9284236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118"/>
                <a:gridCol w="4642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NORMA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EJEMPLO</a:t>
                      </a:r>
                      <a:r>
                        <a:rPr lang="es-MX" baseline="0" dirty="0" smtClean="0"/>
                        <a:t> Y EXCEPCIONES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Palabras con los sufijos </a:t>
                      </a:r>
                      <a:r>
                        <a:rPr lang="es-MX" dirty="0" err="1" smtClean="0"/>
                        <a:t>cracia</a:t>
                      </a:r>
                      <a:r>
                        <a:rPr lang="es-MX" dirty="0" smtClean="0"/>
                        <a:t> (poder), </a:t>
                      </a:r>
                      <a:r>
                        <a:rPr lang="es-MX" dirty="0" err="1" smtClean="0"/>
                        <a:t>ancia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encia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áceo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ácea</a:t>
                      </a:r>
                      <a:r>
                        <a:rPr lang="es-MX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Teocracia, democracia, paciencia, grisácea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Los </a:t>
                      </a:r>
                      <a:r>
                        <a:rPr lang="es-MX" dirty="0" err="1" smtClean="0"/>
                        <a:t>disminutivos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cillo</a:t>
                      </a:r>
                      <a:r>
                        <a:rPr lang="es-MX" dirty="0" smtClean="0"/>
                        <a:t>, cilla, cito, cita.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Camioncito, naricilla, excepciones</a:t>
                      </a:r>
                      <a:r>
                        <a:rPr lang="es-MX" baseline="0" dirty="0" smtClean="0"/>
                        <a:t> palabras que en su lexema llevan “s”,  ( casa   casilla)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terminación en derivados de palabras terminadas en to, </a:t>
                      </a:r>
                      <a:r>
                        <a:rPr lang="es-MX" dirty="0" err="1" smtClean="0"/>
                        <a:t>tor</a:t>
                      </a:r>
                      <a:r>
                        <a:rPr lang="es-MX" dirty="0" smtClean="0"/>
                        <a:t>, do, </a:t>
                      </a:r>
                      <a:r>
                        <a:rPr lang="es-MX" dirty="0" err="1" smtClean="0"/>
                        <a:t>dor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Discreción (discreto)canción (cantor)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Verbos</a:t>
                      </a:r>
                      <a:r>
                        <a:rPr lang="es-MX" baseline="0" dirty="0" smtClean="0"/>
                        <a:t> terminados en ciar, </a:t>
                      </a:r>
                      <a:r>
                        <a:rPr lang="es-MX" baseline="0" dirty="0" err="1" smtClean="0"/>
                        <a:t>cer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cir.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Diferenciar, conocer, resarcir. Excepto: ansiar, asir, coser.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Los plurales de sustantivos terminados en “z”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Luz (luces),  sagaz (sagaces)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Las palabras terminadas</a:t>
                      </a:r>
                      <a:r>
                        <a:rPr lang="es-MX" baseline="0" dirty="0" smtClean="0"/>
                        <a:t> en: </a:t>
                      </a:r>
                      <a:r>
                        <a:rPr lang="es-MX" baseline="0" dirty="0" err="1" smtClean="0"/>
                        <a:t>cia</a:t>
                      </a:r>
                      <a:r>
                        <a:rPr lang="es-MX" baseline="0" dirty="0" smtClean="0"/>
                        <a:t>, cie, </a:t>
                      </a:r>
                      <a:r>
                        <a:rPr lang="es-MX" baseline="0" dirty="0" err="1" smtClean="0"/>
                        <a:t>cio</a:t>
                      </a:r>
                      <a:r>
                        <a:rPr lang="es-MX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Agencia, calvicie,</a:t>
                      </a:r>
                      <a:r>
                        <a:rPr lang="es-MX" baseline="0" dirty="0" smtClean="0"/>
                        <a:t> Excepto. Asia, gimnasio, Anastasia.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Los verbos con “z” delante de “e”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Cazar (cacé),</a:t>
                      </a:r>
                      <a:r>
                        <a:rPr lang="es-MX" baseline="0" dirty="0" smtClean="0"/>
                        <a:t> analizar (analicemos)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Las palabras</a:t>
                      </a:r>
                      <a:r>
                        <a:rPr lang="es-MX" baseline="0" dirty="0" smtClean="0"/>
                        <a:t> terminadas en </a:t>
                      </a:r>
                      <a:r>
                        <a:rPr lang="es-MX" baseline="0" dirty="0" err="1" smtClean="0"/>
                        <a:t>cida</a:t>
                      </a:r>
                      <a:r>
                        <a:rPr lang="es-MX" baseline="0" dirty="0" smtClean="0"/>
                        <a:t>, o </a:t>
                      </a:r>
                      <a:r>
                        <a:rPr lang="es-MX" baseline="0" dirty="0" err="1" smtClean="0"/>
                        <a:t>cidio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Homicida, suicidio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7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0153" y="0"/>
            <a:ext cx="11990230" cy="1287887"/>
          </a:xfrm>
        </p:spPr>
        <p:txBody>
          <a:bodyPr/>
          <a:lstStyle/>
          <a:p>
            <a:r>
              <a:rPr lang="es-MX" sz="4000" dirty="0" smtClean="0"/>
              <a:t>GRAFEMA  Z – </a:t>
            </a:r>
            <a:br>
              <a:rPr lang="es-MX" sz="4000" dirty="0" smtClean="0"/>
            </a:br>
            <a:r>
              <a:rPr lang="es-MX" sz="4000" dirty="0" smtClean="0"/>
              <a:t> NORMA EJEMPLOS Y </a:t>
            </a:r>
            <a:r>
              <a:rPr lang="es-MX" sz="4000" dirty="0" smtClean="0"/>
              <a:t>EXCEPCIONES</a:t>
            </a:r>
            <a:endParaRPr lang="es-MX" sz="4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34748"/>
              </p:ext>
            </p:extLst>
          </p:nvPr>
        </p:nvGraphicFramePr>
        <p:xfrm>
          <a:off x="270456" y="1400530"/>
          <a:ext cx="11230378" cy="472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189"/>
                <a:gridCol w="5615189"/>
              </a:tblGrid>
              <a:tr h="42753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NORMA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EJEMPLO</a:t>
                      </a:r>
                      <a:r>
                        <a:rPr lang="es-MX" baseline="0" dirty="0" smtClean="0"/>
                        <a:t> Y EXCEPCIONES</a:t>
                      </a:r>
                      <a:endParaRPr lang="es-MX" dirty="0"/>
                    </a:p>
                  </a:txBody>
                  <a:tcPr/>
                </a:tc>
              </a:tr>
              <a:tr h="1054191">
                <a:tc>
                  <a:txBody>
                    <a:bodyPr/>
                    <a:lstStyle/>
                    <a:p>
                      <a:r>
                        <a:rPr lang="es-MX" dirty="0" smtClean="0"/>
                        <a:t>Los sufijos </a:t>
                      </a:r>
                      <a:r>
                        <a:rPr lang="es-MX" dirty="0" err="1" smtClean="0"/>
                        <a:t>azgo</a:t>
                      </a:r>
                      <a:r>
                        <a:rPr lang="es-MX" dirty="0" smtClean="0"/>
                        <a:t>,  </a:t>
                      </a:r>
                      <a:r>
                        <a:rPr lang="es-MX" dirty="0" err="1" smtClean="0"/>
                        <a:t>ez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eza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baseline="0" dirty="0" err="1" smtClean="0"/>
                        <a:t>azo</a:t>
                      </a:r>
                      <a:r>
                        <a:rPr lang="es-MX" baseline="0" dirty="0" smtClean="0"/>
                        <a:t>, aza.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Hallazgo, vejez, pereza.</a:t>
                      </a:r>
                      <a:endParaRPr lang="es-MX" dirty="0"/>
                    </a:p>
                  </a:txBody>
                  <a:tcPr/>
                </a:tc>
              </a:tr>
              <a:tr h="620800">
                <a:tc>
                  <a:txBody>
                    <a:bodyPr/>
                    <a:lstStyle/>
                    <a:p>
                      <a:r>
                        <a:rPr lang="es-MX" dirty="0" smtClean="0"/>
                        <a:t>Sufijos despectivos:     </a:t>
                      </a:r>
                      <a:r>
                        <a:rPr lang="es-MX" dirty="0" err="1" smtClean="0"/>
                        <a:t>zuelo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zuela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uzo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uza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Jovenzuelo, gentuza.</a:t>
                      </a:r>
                      <a:endParaRPr lang="es-MX" dirty="0"/>
                    </a:p>
                  </a:txBody>
                  <a:tcPr/>
                </a:tc>
              </a:tr>
              <a:tr h="699949">
                <a:tc>
                  <a:txBody>
                    <a:bodyPr/>
                    <a:lstStyle/>
                    <a:p>
                      <a:r>
                        <a:rPr lang="es-MX" dirty="0" smtClean="0"/>
                        <a:t>Sustantivos terminados en </a:t>
                      </a:r>
                      <a:r>
                        <a:rPr lang="es-MX" dirty="0" err="1" smtClean="0"/>
                        <a:t>anza</a:t>
                      </a:r>
                      <a:r>
                        <a:rPr lang="es-MX" dirty="0" smtClean="0"/>
                        <a:t>,  </a:t>
                      </a:r>
                      <a:r>
                        <a:rPr lang="es-MX" dirty="0" err="1" smtClean="0"/>
                        <a:t>azo</a:t>
                      </a:r>
                      <a:r>
                        <a:rPr lang="es-MX" dirty="0" smtClean="0"/>
                        <a:t> (de golpe).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Esperanza, mudanza, portazo.</a:t>
                      </a:r>
                      <a:endParaRPr lang="es-MX" dirty="0"/>
                    </a:p>
                  </a:txBody>
                  <a:tcPr/>
                </a:tc>
              </a:tr>
              <a:tr h="427533">
                <a:tc>
                  <a:txBody>
                    <a:bodyPr/>
                    <a:lstStyle/>
                    <a:p>
                      <a:r>
                        <a:rPr lang="es-MX" dirty="0" smtClean="0"/>
                        <a:t>Terminaciones verbales </a:t>
                      </a:r>
                      <a:r>
                        <a:rPr lang="es-MX" dirty="0" err="1" smtClean="0"/>
                        <a:t>ezco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ezca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uzco</a:t>
                      </a:r>
                      <a:r>
                        <a:rPr lang="es-MX" dirty="0" smtClean="0"/>
                        <a:t>, </a:t>
                      </a:r>
                      <a:r>
                        <a:rPr lang="es-MX" dirty="0" err="1" smtClean="0"/>
                        <a:t>uzca</a:t>
                      </a:r>
                      <a:r>
                        <a:rPr lang="es-MX" dirty="0" smtClean="0"/>
                        <a:t>,  (de verbos terminados en </a:t>
                      </a:r>
                      <a:r>
                        <a:rPr lang="es-MX" dirty="0" err="1" smtClean="0"/>
                        <a:t>cer</a:t>
                      </a:r>
                      <a:r>
                        <a:rPr lang="es-MX" dirty="0" smtClean="0"/>
                        <a:t> o </a:t>
                      </a:r>
                      <a:r>
                        <a:rPr lang="es-MX" dirty="0" err="1" smtClean="0"/>
                        <a:t>cir</a:t>
                      </a:r>
                      <a:r>
                        <a:rPr lang="es-MX" dirty="0" smtClean="0"/>
                        <a:t> e izar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Aborrezco</a:t>
                      </a:r>
                      <a:r>
                        <a:rPr lang="es-MX" baseline="0" dirty="0" smtClean="0"/>
                        <a:t> (aborrecer), parezca (parecer), luzco (lucir),</a:t>
                      </a:r>
                      <a:endParaRPr lang="es-MX" dirty="0"/>
                    </a:p>
                  </a:txBody>
                  <a:tcPr/>
                </a:tc>
              </a:tr>
              <a:tr h="427533">
                <a:tc>
                  <a:txBody>
                    <a:bodyPr/>
                    <a:lstStyle/>
                    <a:p>
                      <a:r>
                        <a:rPr lang="es-MX" dirty="0" smtClean="0"/>
                        <a:t>Los adjetivos</a:t>
                      </a:r>
                      <a:r>
                        <a:rPr lang="es-MX" baseline="0" dirty="0" smtClean="0"/>
                        <a:t> terminados en </a:t>
                      </a:r>
                      <a:r>
                        <a:rPr lang="es-MX" baseline="0" dirty="0" err="1" smtClean="0"/>
                        <a:t>az</a:t>
                      </a:r>
                      <a:r>
                        <a:rPr lang="es-MX" baseline="0" dirty="0" smtClean="0"/>
                        <a:t>, oz.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Capaz, feroz.</a:t>
                      </a:r>
                      <a:endParaRPr lang="es-MX" dirty="0"/>
                    </a:p>
                  </a:txBody>
                  <a:tcPr/>
                </a:tc>
              </a:tr>
              <a:tr h="427533">
                <a:tc>
                  <a:txBody>
                    <a:bodyPr/>
                    <a:lstStyle/>
                    <a:p>
                      <a:r>
                        <a:rPr lang="es-MX" dirty="0" smtClean="0"/>
                        <a:t>Las terminaciones </a:t>
                      </a:r>
                      <a:r>
                        <a:rPr lang="es-MX" dirty="0" err="1" smtClean="0"/>
                        <a:t>azgo</a:t>
                      </a:r>
                      <a:r>
                        <a:rPr lang="es-MX" dirty="0" smtClean="0"/>
                        <a:t>, de los </a:t>
                      </a:r>
                      <a:r>
                        <a:rPr lang="es-MX" dirty="0" err="1" smtClean="0"/>
                        <a:t>sutantivos</a:t>
                      </a:r>
                      <a:r>
                        <a:rPr lang="es-MX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Padrinazgo, excepciones: rasgo,</a:t>
                      </a:r>
                      <a:r>
                        <a:rPr lang="es-MX" baseline="0" dirty="0" smtClean="0"/>
                        <a:t> pelasgo, </a:t>
                      </a:r>
                      <a:endParaRPr lang="es-MX" dirty="0"/>
                    </a:p>
                  </a:txBody>
                  <a:tcPr/>
                </a:tc>
              </a:tr>
              <a:tr h="427533">
                <a:tc>
                  <a:txBody>
                    <a:bodyPr/>
                    <a:lstStyle/>
                    <a:p>
                      <a:r>
                        <a:rPr lang="es-MX" dirty="0" smtClean="0"/>
                        <a:t>Adjetivos terminados en izo, iza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Enamoradizo, </a:t>
                      </a:r>
                      <a:r>
                        <a:rPr lang="es-MX" dirty="0" err="1" smtClean="0"/>
                        <a:t>ecurridiza</a:t>
                      </a:r>
                      <a:r>
                        <a:rPr lang="es-MX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49381" y="131444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200" b="1" dirty="0" smtClean="0"/>
              <a:t>ASIGNACIÓN del tema  semana 3</a:t>
            </a:r>
            <a:br>
              <a:rPr lang="es-MX" sz="3200" b="1" dirty="0" smtClean="0"/>
            </a:br>
            <a:r>
              <a:rPr lang="es-MX" sz="3200" b="1" dirty="0" smtClean="0"/>
              <a:t/>
            </a:r>
            <a:br>
              <a:rPr lang="es-MX" sz="3200" b="1" dirty="0" smtClean="0"/>
            </a:br>
            <a:r>
              <a:rPr lang="es-MX" sz="3200" b="1" dirty="0" smtClean="0"/>
              <a:t> PRESENTAR:</a:t>
            </a:r>
            <a:br>
              <a:rPr lang="es-MX" sz="3200" b="1" dirty="0" smtClean="0"/>
            </a:br>
            <a:r>
              <a:rPr lang="es-MX" sz="3200" b="1" dirty="0" smtClean="0"/>
              <a:t/>
            </a:r>
            <a:br>
              <a:rPr lang="es-MX" sz="3200" b="1" dirty="0" smtClean="0"/>
            </a:br>
            <a:r>
              <a:rPr lang="es-MX" sz="3200" b="1" dirty="0" smtClean="0"/>
              <a:t>EN LA PLATAFORMA DEL COLEGIO DE ESTAR HABILIDATA </a:t>
            </a:r>
            <a:br>
              <a:rPr lang="es-MX" sz="3200" b="1" dirty="0" smtClean="0"/>
            </a:br>
            <a:r>
              <a:rPr lang="es-MX" sz="3200" b="1" dirty="0" smtClean="0"/>
              <a:t/>
            </a:r>
            <a:br>
              <a:rPr lang="es-MX" sz="3200" b="1" dirty="0" smtClean="0"/>
            </a:br>
            <a:r>
              <a:rPr lang="es-MX" sz="3200" b="1" dirty="0" smtClean="0"/>
              <a:t>y  AL CORREO: </a:t>
            </a:r>
          </a:p>
          <a:p>
            <a:pPr algn="ctr"/>
            <a:r>
              <a:rPr lang="es-MX" sz="3200" b="1" dirty="0" smtClean="0"/>
              <a:t/>
            </a:r>
            <a:br>
              <a:rPr lang="es-MX" sz="3200" b="1" dirty="0" smtClean="0"/>
            </a:br>
            <a:endParaRPr lang="es-MX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593205" y="5306096"/>
            <a:ext cx="557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yeikonena@yahoo.es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ASIGNACIÓN.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Explica qué relación existe entre las diferencias en pronunciación del Español en América y en España con las dificultades en el uso de las grafías </a:t>
            </a:r>
            <a:r>
              <a:rPr lang="es-MX" dirty="0" err="1" smtClean="0"/>
              <a:t>c,s,z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Escribe los grafemas correspondientes a cada palabra:</a:t>
            </a:r>
          </a:p>
          <a:p>
            <a:r>
              <a:rPr lang="es-MX" dirty="0" err="1" smtClean="0"/>
              <a:t>Anun</a:t>
            </a:r>
            <a:r>
              <a:rPr lang="es-MX" dirty="0" smtClean="0"/>
              <a:t>___</a:t>
            </a:r>
            <a:r>
              <a:rPr lang="es-MX" dirty="0" err="1" smtClean="0"/>
              <a:t>iar</a:t>
            </a:r>
            <a:r>
              <a:rPr lang="es-MX" dirty="0" smtClean="0"/>
              <a:t>						</a:t>
            </a:r>
            <a:r>
              <a:rPr lang="es-MX" dirty="0" err="1" smtClean="0"/>
              <a:t>agre</a:t>
            </a:r>
            <a:r>
              <a:rPr lang="es-MX" dirty="0" smtClean="0"/>
              <a:t>____</a:t>
            </a:r>
            <a:r>
              <a:rPr lang="es-MX" dirty="0" err="1" smtClean="0"/>
              <a:t>ión</a:t>
            </a:r>
            <a:r>
              <a:rPr lang="es-MX" dirty="0" smtClean="0"/>
              <a:t>			Harta____</a:t>
            </a:r>
            <a:r>
              <a:rPr lang="es-MX" dirty="0" err="1" smtClean="0"/>
              <a:t>go</a:t>
            </a:r>
            <a:endParaRPr lang="es-MX" dirty="0" smtClean="0"/>
          </a:p>
          <a:p>
            <a:r>
              <a:rPr lang="es-MX" dirty="0" err="1" smtClean="0"/>
              <a:t>Caballere</a:t>
            </a:r>
            <a:r>
              <a:rPr lang="es-MX" dirty="0" smtClean="0"/>
              <a:t>___</a:t>
            </a:r>
            <a:r>
              <a:rPr lang="es-MX" dirty="0" err="1" smtClean="0"/>
              <a:t>co</a:t>
            </a:r>
            <a:r>
              <a:rPr lang="es-MX" dirty="0" smtClean="0"/>
              <a:t>				</a:t>
            </a:r>
            <a:r>
              <a:rPr lang="es-MX" dirty="0" err="1" smtClean="0"/>
              <a:t>Teocra</a:t>
            </a:r>
            <a:r>
              <a:rPr lang="es-MX" dirty="0" smtClean="0"/>
              <a:t>___</a:t>
            </a:r>
            <a:r>
              <a:rPr lang="es-MX" dirty="0" err="1" smtClean="0"/>
              <a:t>ia</a:t>
            </a:r>
            <a:r>
              <a:rPr lang="es-MX" dirty="0" smtClean="0"/>
              <a:t>			</a:t>
            </a:r>
            <a:r>
              <a:rPr lang="es-MX" dirty="0" err="1" smtClean="0"/>
              <a:t>Cru</a:t>
            </a:r>
            <a:r>
              <a:rPr lang="es-MX" dirty="0" smtClean="0"/>
              <a:t>____es</a:t>
            </a:r>
          </a:p>
          <a:p>
            <a:r>
              <a:rPr lang="es-MX" dirty="0" err="1" smtClean="0"/>
              <a:t>Lápi</a:t>
            </a:r>
            <a:r>
              <a:rPr lang="es-MX" dirty="0" smtClean="0"/>
              <a:t>____es						</a:t>
            </a:r>
            <a:r>
              <a:rPr lang="es-MX" dirty="0" err="1" smtClean="0"/>
              <a:t>oscure</a:t>
            </a:r>
            <a:r>
              <a:rPr lang="es-MX" dirty="0" smtClean="0"/>
              <a:t>___</a:t>
            </a:r>
            <a:r>
              <a:rPr lang="es-MX" dirty="0" err="1" smtClean="0"/>
              <a:t>er</a:t>
            </a: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07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Escribe correctamente los sustantivos correspondientes a cada verbo. Todas las palabras terminan en </a:t>
            </a:r>
            <a:r>
              <a:rPr lang="es-MX" dirty="0" err="1" smtClean="0"/>
              <a:t>sión</a:t>
            </a:r>
            <a:r>
              <a:rPr lang="es-MX" dirty="0" smtClean="0"/>
              <a:t> o  </a:t>
            </a:r>
            <a:r>
              <a:rPr lang="es-MX" dirty="0" err="1" smtClean="0"/>
              <a:t>ción</a:t>
            </a:r>
            <a:r>
              <a:rPr lang="es-MX" dirty="0" smtClean="0"/>
              <a:t>.</a:t>
            </a:r>
          </a:p>
          <a:p>
            <a:r>
              <a:rPr lang="es-MX" dirty="0" smtClean="0"/>
              <a:t>Dividir_______________				distorsionar__________________</a:t>
            </a:r>
          </a:p>
          <a:p>
            <a:r>
              <a:rPr lang="es-MX" dirty="0" smtClean="0"/>
              <a:t>Explotar_____________				dislocar____________________.</a:t>
            </a:r>
          </a:p>
          <a:p>
            <a:r>
              <a:rPr lang="es-MX" dirty="0" smtClean="0"/>
              <a:t>Equivocar___________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33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2" y="0"/>
            <a:ext cx="11462197" cy="1400530"/>
          </a:xfrm>
        </p:spPr>
        <p:txBody>
          <a:bodyPr/>
          <a:lstStyle/>
          <a:p>
            <a:r>
              <a:rPr lang="es-MX" dirty="0" smtClean="0"/>
              <a:t>Lee el siguiente texto y escribe las palabras con el grafema correspondiente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8" y="2052918"/>
            <a:ext cx="11178862" cy="4195481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público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___aba 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ientarse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porque el e__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pectáculo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comen_____aba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 Al cao de un rato un hombre___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feí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isimo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con un traje que necesitaba urgentemente una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limpie___a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unos modales que dejaron mucho que pensar, encendió todas las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___es  del teatro y explicó que estábamos esperando al alcalde.  Bronca monumental, gritos, indigna_____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ión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577</Words>
  <Application>Microsoft Office PowerPoint</Application>
  <PresentationFormat>Panorámica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Presentación de PowerPoint</vt:lpstr>
      <vt:lpstr>NORMAS DE USO DE C, S, Z.</vt:lpstr>
      <vt:lpstr>GRAFEMA  S –   NORMA EJEMPLOS Y EXCEPCIONES</vt:lpstr>
      <vt:lpstr>GRAFEMA  C –   NORMA EJEMPLOS Y EXCEPCIONES</vt:lpstr>
      <vt:lpstr>GRAFEMA  Z –   NORMA EJEMPLOS Y EXCEPCIONES</vt:lpstr>
      <vt:lpstr>Presentación de PowerPoint</vt:lpstr>
      <vt:lpstr>ASIGNACIÓN.</vt:lpstr>
      <vt:lpstr>Presentación de PowerPoint</vt:lpstr>
      <vt:lpstr>Lee el siguiente texto y escribe las palabras con el grafema correspondiente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 rivera</dc:creator>
  <cp:lastModifiedBy>michell rivera</cp:lastModifiedBy>
  <cp:revision>8</cp:revision>
  <dcterms:created xsi:type="dcterms:W3CDTF">2020-04-01T20:18:36Z</dcterms:created>
  <dcterms:modified xsi:type="dcterms:W3CDTF">2020-04-02T00:38:03Z</dcterms:modified>
</cp:coreProperties>
</file>