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0" r:id="rId4"/>
    <p:sldId id="258" r:id="rId5"/>
    <p:sldId id="268" r:id="rId6"/>
    <p:sldId id="274" r:id="rId7"/>
    <p:sldId id="265" r:id="rId8"/>
    <p:sldId id="261" r:id="rId9"/>
    <p:sldId id="263" r:id="rId10"/>
    <p:sldId id="269" r:id="rId11"/>
    <p:sldId id="272" r:id="rId12"/>
    <p:sldId id="275" r:id="rId13"/>
    <p:sldId id="277" r:id="rId14"/>
    <p:sldId id="266" r:id="rId15"/>
    <p:sldId id="262" r:id="rId16"/>
    <p:sldId id="264" r:id="rId17"/>
    <p:sldId id="267" r:id="rId18"/>
    <p:sldId id="270" r:id="rId19"/>
    <p:sldId id="271" r:id="rId20"/>
    <p:sldId id="273" r:id="rId21"/>
    <p:sldId id="276" r:id="rId22"/>
    <p:sldId id="278" r:id="rId23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829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58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40510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6239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74657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7770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08203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54316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3746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518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8488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412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410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2471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6823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1010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4574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73ECA-9F6C-4922-A6E7-1D8AEA62117F}" type="datetimeFigureOut">
              <a:rPr lang="es-PA" smtClean="0"/>
              <a:t>24/3/20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FCA0-3D1F-4D75-A0F6-9505990C2F0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5922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00022" y="323701"/>
            <a:ext cx="9448800" cy="1867438"/>
          </a:xfrm>
        </p:spPr>
        <p:txBody>
          <a:bodyPr>
            <a:normAutofit/>
          </a:bodyPr>
          <a:lstStyle/>
          <a:p>
            <a:pPr algn="ctr"/>
            <a:r>
              <a:rPr lang="es-PA" sz="4000" b="1" dirty="0"/>
              <a:t>REPUBLICA DE PANAMÁ</a:t>
            </a:r>
            <a:r>
              <a:rPr lang="es-PA" sz="4000" dirty="0"/>
              <a:t/>
            </a:r>
            <a:br>
              <a:rPr lang="es-PA" sz="4000" dirty="0"/>
            </a:br>
            <a:r>
              <a:rPr lang="es-PA" sz="4000" b="1" dirty="0"/>
              <a:t>MINISTERIO DE </a:t>
            </a:r>
            <a:r>
              <a:rPr lang="es-PA" sz="4000" b="1" dirty="0" smtClean="0"/>
              <a:t>EDUCACIÓN</a:t>
            </a:r>
            <a:r>
              <a:rPr lang="es-PA" sz="4000" dirty="0"/>
              <a:t/>
            </a:r>
            <a:br>
              <a:rPr lang="es-PA" sz="4000" dirty="0"/>
            </a:br>
            <a:endParaRPr lang="es-PA" sz="4000" dirty="0"/>
          </a:p>
        </p:txBody>
      </p:sp>
      <p:sp>
        <p:nvSpPr>
          <p:cNvPr id="4" name="Rectángulo 3"/>
          <p:cNvSpPr/>
          <p:nvPr/>
        </p:nvSpPr>
        <p:spPr>
          <a:xfrm>
            <a:off x="6619904" y="4057356"/>
            <a:ext cx="5362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NIVEL: PRESCOLAR KÍNDER </a:t>
            </a:r>
            <a:endParaRPr lang="es-PA" sz="2800" dirty="0"/>
          </a:p>
        </p:txBody>
      </p:sp>
      <p:sp>
        <p:nvSpPr>
          <p:cNvPr id="5" name="Rectángulo 4"/>
          <p:cNvSpPr/>
          <p:nvPr/>
        </p:nvSpPr>
        <p:spPr>
          <a:xfrm>
            <a:off x="2134203" y="4673888"/>
            <a:ext cx="584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PROFESORA: NORMA URRIOLA </a:t>
            </a:r>
            <a:endParaRPr lang="es-PA" sz="2800" dirty="0"/>
          </a:p>
        </p:txBody>
      </p:sp>
      <p:pic>
        <p:nvPicPr>
          <p:cNvPr id="1026" name="Picture 2" descr="Academia Internacional Santa 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15" y="2079860"/>
            <a:ext cx="8048285" cy="12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7" y="1438221"/>
            <a:ext cx="3712191" cy="268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864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403-WA00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0546" y="405974"/>
            <a:ext cx="3352800" cy="6096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60" y="0"/>
            <a:ext cx="385009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02" y="0"/>
            <a:ext cx="3675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9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38750" y="-95250"/>
            <a:ext cx="6858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8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28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PA" b="1" dirty="0" smtClean="0"/>
              <a:t>Evidencia de trabajo de los alumnos </a:t>
            </a:r>
            <a:endParaRPr lang="es-PA" b="1" dirty="0"/>
          </a:p>
        </p:txBody>
      </p:sp>
    </p:spTree>
    <p:extLst>
      <p:ext uri="{BB962C8B-B14F-4D97-AF65-F5344CB8AC3E}">
        <p14:creationId xmlns:p14="http://schemas.microsoft.com/office/powerpoint/2010/main" val="2305630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47374" y="115910"/>
            <a:ext cx="9448800" cy="1168636"/>
          </a:xfrm>
        </p:spPr>
        <p:txBody>
          <a:bodyPr/>
          <a:lstStyle/>
          <a:p>
            <a:pPr algn="ctr"/>
            <a:r>
              <a:rPr lang="es-PA" b="1" dirty="0"/>
              <a:t>SEMANA </a:t>
            </a:r>
            <a:r>
              <a:rPr lang="es-PA" b="1" dirty="0" smtClean="0"/>
              <a:t>3 </a:t>
            </a:r>
            <a:endParaRPr lang="es-PA" dirty="0"/>
          </a:p>
        </p:txBody>
      </p:sp>
      <p:sp>
        <p:nvSpPr>
          <p:cNvPr id="4" name="Rectángulo 3"/>
          <p:cNvSpPr/>
          <p:nvPr/>
        </p:nvSpPr>
        <p:spPr>
          <a:xfrm>
            <a:off x="90315" y="1468703"/>
            <a:ext cx="5362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NIVEL: PRESCOLAR KÍNDER </a:t>
            </a:r>
            <a:endParaRPr lang="es-PA" sz="2800" dirty="0"/>
          </a:p>
        </p:txBody>
      </p:sp>
      <p:sp>
        <p:nvSpPr>
          <p:cNvPr id="5" name="Rectángulo 4"/>
          <p:cNvSpPr/>
          <p:nvPr/>
        </p:nvSpPr>
        <p:spPr>
          <a:xfrm>
            <a:off x="2134203" y="4673888"/>
            <a:ext cx="584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PROFESORA: NORMA URRIOLA </a:t>
            </a:r>
            <a:endParaRPr lang="es-PA" sz="2800" dirty="0"/>
          </a:p>
        </p:txBody>
      </p:sp>
      <p:pic>
        <p:nvPicPr>
          <p:cNvPr id="5122" name="Picture 2" descr="Adivinanzas para niños - Partes del Cuerpo humano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1284546"/>
            <a:ext cx="4412776" cy="33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769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88810" y="488256"/>
            <a:ext cx="7188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FECHA: DEL 30 AL 3 DE ABRIL 2020 </a:t>
            </a:r>
            <a:endParaRPr lang="es-PA" sz="32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67500"/>
              </p:ext>
            </p:extLst>
          </p:nvPr>
        </p:nvGraphicFramePr>
        <p:xfrm>
          <a:off x="0" y="1457633"/>
          <a:ext cx="12192000" cy="5400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88287480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8478724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8412850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8922028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299058469"/>
                    </a:ext>
                  </a:extLst>
                </a:gridCol>
              </a:tblGrid>
              <a:tr h="430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OBJETIVO DE APRENDIZAJE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CONTENIDO</a:t>
                      </a: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ACTIVIDAD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RECURSO DIDÁCTICO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EVALUACIÓN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extLst>
                  <a:ext uri="{0D108BD9-81ED-4DB2-BD59-A6C34878D82A}">
                    <a16:rowId xmlns:a16="http://schemas.microsoft.com/office/drawing/2014/main" val="2267512582"/>
                  </a:ext>
                </a:extLst>
              </a:tr>
              <a:tr h="10943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Aprender el área espiritual emocional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Canto: Salmo 23  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Religión: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¿Qué aprendí del salmo 23?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Internet  (video) 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LVL   LEL       LHL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extLst>
                  <a:ext uri="{0D108BD9-81ED-4DB2-BD59-A6C34878D82A}">
                    <a16:rowId xmlns:a16="http://schemas.microsoft.com/office/drawing/2014/main" val="339426523"/>
                  </a:ext>
                </a:extLst>
              </a:tr>
              <a:tr h="13509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Reconocer las vocales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Vocal E (diferentes escrituras) 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Español: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Traza con colores la vocal 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Recortar y pega de revistas muchas formas de la vocal 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 </a:t>
                      </a: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Cuaderno de español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Lápices de colores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Revistas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Goma 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LVL   LEL       LHL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extLst>
                  <a:ext uri="{0D108BD9-81ED-4DB2-BD59-A6C34878D82A}">
                    <a16:rowId xmlns:a16="http://schemas.microsoft.com/office/drawing/2014/main" val="789199723"/>
                  </a:ext>
                </a:extLst>
              </a:tr>
              <a:tr h="10897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Conocer y señalar las partes del cuerpo  </a:t>
                      </a: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Reconocer el lado izquierdo y derecho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Seguir el trazado 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Ciencias Naturales: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Pinto en cada dibujo la pala indicada del lado izquierdo y derecho del niño.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 Libro: Quiero, preescolar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Página: 6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Color rojo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LVL   LEL       LHL</a:t>
                      </a: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extLst>
                  <a:ext uri="{0D108BD9-81ED-4DB2-BD59-A6C34878D82A}">
                    <a16:rowId xmlns:a16="http://schemas.microsoft.com/office/drawing/2014/main" val="3797327621"/>
                  </a:ext>
                </a:extLst>
              </a:tr>
              <a:tr h="12729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Reconocer el numero dos (2)  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Números naturales: el dos (2) 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Matemáticas: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Recortar y pega de revistas el número (2).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Dibuja dos círculos en los puntos,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>
                          <a:effectLst/>
                        </a:rPr>
                        <a:t> </a:t>
                      </a:r>
                      <a:endParaRPr lang="es-P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Cuaderno de matemáticas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Revista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Goma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Lápices de colores  </a:t>
                      </a: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200" dirty="0">
                          <a:effectLst/>
                        </a:rPr>
                        <a:t>LVL   LEL       LHL</a:t>
                      </a:r>
                      <a:endParaRPr lang="es-PA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13" marR="61313" marT="0" marB="0"/>
                </a:tc>
                <a:extLst>
                  <a:ext uri="{0D108BD9-81ED-4DB2-BD59-A6C34878D82A}">
                    <a16:rowId xmlns:a16="http://schemas.microsoft.com/office/drawing/2014/main" val="682056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62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PA" b="1" dirty="0" smtClean="0"/>
              <a:t>Evidencia de trabajo de los alumnos </a:t>
            </a:r>
            <a:endParaRPr lang="es-PA" b="1" dirty="0"/>
          </a:p>
        </p:txBody>
      </p:sp>
    </p:spTree>
    <p:extLst>
      <p:ext uri="{BB962C8B-B14F-4D97-AF65-F5344CB8AC3E}">
        <p14:creationId xmlns:p14="http://schemas.microsoft.com/office/powerpoint/2010/main" val="207079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269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42" y="0"/>
            <a:ext cx="329711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57" y="0"/>
            <a:ext cx="4447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25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96" y="0"/>
            <a:ext cx="430956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748" y="0"/>
            <a:ext cx="3348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043" y="0"/>
            <a:ext cx="10820400" cy="2551447"/>
          </a:xfrm>
        </p:spPr>
        <p:txBody>
          <a:bodyPr>
            <a:normAutofit/>
          </a:bodyPr>
          <a:lstStyle/>
          <a:p>
            <a:pPr algn="ctr"/>
            <a:r>
              <a:rPr lang="es-PA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Reporte de clases </a:t>
            </a:r>
            <a:br>
              <a:rPr lang="es-PA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PA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módulos </a:t>
            </a:r>
            <a:endParaRPr lang="es-PA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9493" y="2578058"/>
            <a:ext cx="52245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A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NIVEL</a:t>
            </a:r>
            <a:r>
              <a:rPr lang="es-PA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r>
              <a:rPr lang="es-PA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PA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PRESCOLAR KÍNDER </a:t>
            </a:r>
            <a:endParaRPr lang="es-PA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97291"/>
            <a:ext cx="6858000" cy="46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20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23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10" y="0"/>
            <a:ext cx="402609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16" y="0"/>
            <a:ext cx="4303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73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137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0"/>
            <a:ext cx="338137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0"/>
            <a:ext cx="542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50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73" y="0"/>
            <a:ext cx="6045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47374" y="115910"/>
            <a:ext cx="9448800" cy="1168636"/>
          </a:xfrm>
        </p:spPr>
        <p:txBody>
          <a:bodyPr/>
          <a:lstStyle/>
          <a:p>
            <a:pPr algn="ctr"/>
            <a:r>
              <a:rPr lang="es-PA" b="1" dirty="0"/>
              <a:t>SEMANA 1 </a:t>
            </a:r>
            <a:endParaRPr lang="es-PA" dirty="0"/>
          </a:p>
        </p:txBody>
      </p:sp>
      <p:sp>
        <p:nvSpPr>
          <p:cNvPr id="4" name="Rectángulo 3"/>
          <p:cNvSpPr/>
          <p:nvPr/>
        </p:nvSpPr>
        <p:spPr>
          <a:xfrm>
            <a:off x="90315" y="1468703"/>
            <a:ext cx="5362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NIVEL: PRESCOLAR KÍNDER </a:t>
            </a:r>
            <a:endParaRPr lang="es-PA" sz="2800" dirty="0"/>
          </a:p>
        </p:txBody>
      </p:sp>
      <p:sp>
        <p:nvSpPr>
          <p:cNvPr id="5" name="Rectángulo 4"/>
          <p:cNvSpPr/>
          <p:nvPr/>
        </p:nvSpPr>
        <p:spPr>
          <a:xfrm>
            <a:off x="2134203" y="4673888"/>
            <a:ext cx="584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PROFESORA: NORMA URRIOLA </a:t>
            </a:r>
            <a:endParaRPr lang="es-PA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98" y="1491611"/>
            <a:ext cx="5950424" cy="29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8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3709116" y="897788"/>
            <a:ext cx="94488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A" sz="3200" b="1" dirty="0" smtClean="0"/>
              <a:t>FECHA</a:t>
            </a:r>
            <a:r>
              <a:rPr lang="es-PA" sz="3200" b="1" dirty="0"/>
              <a:t>: DEL 16 AL 20 DE MARZO 2020 </a:t>
            </a:r>
            <a:endParaRPr lang="es-PA" sz="32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598269"/>
              </p:ext>
            </p:extLst>
          </p:nvPr>
        </p:nvGraphicFramePr>
        <p:xfrm>
          <a:off x="0" y="1751013"/>
          <a:ext cx="12192000" cy="5552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89812099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8358209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24995252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1679426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169658281"/>
                    </a:ext>
                  </a:extLst>
                </a:gridCol>
              </a:tblGrid>
              <a:tr h="535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OBJETIVO DE APRENDIZAJE</a:t>
                      </a:r>
                      <a:endParaRPr lang="es-PA" sz="1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CONTENIDO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ACTIVIDAD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RECURSO DIDÁCTICO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EVALUACIÓN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2546302197"/>
                  </a:ext>
                </a:extLst>
              </a:tr>
              <a:tr h="10753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Aprender el área espiritual emocional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Salmo 23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Religión: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Escuchar y aprender el salmo 23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 Biblia 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LVL   LEL       LHL</a:t>
                      </a:r>
                      <a:endParaRPr lang="es-PA" sz="1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2319019"/>
                  </a:ext>
                </a:extLst>
              </a:tr>
              <a:tr h="10753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Reconocer y trazar el número cero (0)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Los números naturales cero (0)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Matemáticas: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Trazar el número cero </a:t>
                      </a:r>
                      <a:endParaRPr lang="es-PA" sz="1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Libro: Quiero, preescolar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Páginas: 399 y 400</a:t>
                      </a:r>
                      <a:endParaRPr lang="es-PA" sz="1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LVL   LEL       LHL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3134931049"/>
                  </a:ext>
                </a:extLst>
              </a:tr>
              <a:tr h="10753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Reconocer la importancia de su nombre 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Identificar cual es mi nombre 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Español: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Trazar mi nombre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Cuaderno de español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Lápices de colores 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LVL   LEL       LHL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3340707838"/>
                  </a:ext>
                </a:extLst>
              </a:tr>
              <a:tr h="1345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Conocer y señalar las partes de la cara 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Las partes de la cara ¿Qué tengo en mi cabeza 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Ciencias Naturales: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Recorta y pega las partes de la cabeza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  <a:endParaRPr lang="es-PA" sz="1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Libro: Quiero, preescolar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Páginas: 301 y 302</a:t>
                      </a:r>
                      <a:endParaRPr lang="es-PA" sz="180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8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LVL   LEL       LHL</a:t>
                      </a:r>
                      <a:endParaRPr lang="es-PA" sz="18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101577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34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403-WA00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9096" y="438133"/>
            <a:ext cx="3352800" cy="6096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5"/>
            <a:ext cx="4873343" cy="3429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43" y="57134"/>
            <a:ext cx="3297115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34"/>
            <a:ext cx="5143500" cy="335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PA" b="1" dirty="0" smtClean="0"/>
              <a:t>Evidencia de trabajo de los alumnos </a:t>
            </a:r>
            <a:endParaRPr lang="es-PA" b="1" dirty="0"/>
          </a:p>
        </p:txBody>
      </p:sp>
    </p:spTree>
    <p:extLst>
      <p:ext uri="{BB962C8B-B14F-4D97-AF65-F5344CB8AC3E}">
        <p14:creationId xmlns:p14="http://schemas.microsoft.com/office/powerpoint/2010/main" val="334234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47374" y="115910"/>
            <a:ext cx="9448800" cy="1168636"/>
          </a:xfrm>
        </p:spPr>
        <p:txBody>
          <a:bodyPr/>
          <a:lstStyle/>
          <a:p>
            <a:pPr algn="ctr"/>
            <a:r>
              <a:rPr lang="es-PA" b="1" dirty="0"/>
              <a:t>SEMANA </a:t>
            </a:r>
            <a:r>
              <a:rPr lang="es-PA" b="1" dirty="0" smtClean="0"/>
              <a:t>2</a:t>
            </a:r>
            <a:endParaRPr lang="es-PA" dirty="0"/>
          </a:p>
        </p:txBody>
      </p:sp>
      <p:sp>
        <p:nvSpPr>
          <p:cNvPr id="4" name="Rectángulo 3"/>
          <p:cNvSpPr/>
          <p:nvPr/>
        </p:nvSpPr>
        <p:spPr>
          <a:xfrm>
            <a:off x="90315" y="1468703"/>
            <a:ext cx="5362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NIVEL: PRESCOLAR KÍNDER </a:t>
            </a:r>
            <a:endParaRPr lang="es-PA" sz="2800" dirty="0"/>
          </a:p>
        </p:txBody>
      </p:sp>
      <p:sp>
        <p:nvSpPr>
          <p:cNvPr id="5" name="Rectángulo 4"/>
          <p:cNvSpPr/>
          <p:nvPr/>
        </p:nvSpPr>
        <p:spPr>
          <a:xfrm>
            <a:off x="2134203" y="4673888"/>
            <a:ext cx="584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PROFESORA: NORMA URRIOLA </a:t>
            </a:r>
            <a:endParaRPr lang="es-PA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332" y="1454409"/>
            <a:ext cx="5445741" cy="30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158224"/>
              </p:ext>
            </p:extLst>
          </p:nvPr>
        </p:nvGraphicFramePr>
        <p:xfrm>
          <a:off x="0" y="1532585"/>
          <a:ext cx="12192000" cy="5609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86973745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19583624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4400761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20596069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41670257"/>
                    </a:ext>
                  </a:extLst>
                </a:gridCol>
              </a:tblGrid>
              <a:tr h="37368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OBJETIVO DE APRENDIZAJE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CONTENIDO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ACTIVIDAD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RECURSO DIDÁCTICO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EVALUACIÓN</a:t>
                      </a: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4257570330"/>
                  </a:ext>
                </a:extLst>
              </a:tr>
              <a:tr h="106803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Aprender canciones de Dios 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Canto: en mi casa vive Jesús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Religión: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Aprender el canto: En mi casa vive Jesús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Internet  (video)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LVL   LEL       LHL</a:t>
                      </a: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2864544165"/>
                  </a:ext>
                </a:extLst>
              </a:tr>
              <a:tr h="149524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Reconocer las vocales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Vocal a (diferentes escrituras)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Español: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Traza la vocal A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Recortar y pega de revistas muchas formas de la vocal A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Cuaderno de español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Lápices de colores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Revistas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LVL   LEL       LHL</a:t>
                      </a: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2132436865"/>
                  </a:ext>
                </a:extLst>
              </a:tr>
              <a:tr h="106803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Trazar y reconocer el número uno (1)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Números naturales: el uno (1)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Matemáticas: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Trazar el número uno (1)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Dibuje el numero 1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Cuaderno de matemáticas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Lápices de colores 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LVL   LEL       LHL</a:t>
                      </a: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423710065"/>
                  </a:ext>
                </a:extLst>
              </a:tr>
              <a:tr h="1281636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bg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Reconocer los miembros de la familia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Árbol genealógico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¿Cómo está formada mi familia?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Ciencias Sociales: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Complete el árbol gemológico dibujando su rostro y el de sus familiares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Libro: Quiero, preescolar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Páginas: 15 y 16 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Lápices de colores </a:t>
                      </a:r>
                    </a:p>
                  </a:txBody>
                  <a:tcPr marL="62459" marR="62459" marT="0" marB="0"/>
                </a:tc>
                <a:tc>
                  <a:txBody>
                    <a:bodyPr/>
                    <a:lstStyle/>
                    <a:p>
                      <a:pPr marL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 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A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LVL   LEL       LHL</a:t>
                      </a:r>
                    </a:p>
                  </a:txBody>
                  <a:tcPr marL="62459" marR="62459" marT="0" marB="0"/>
                </a:tc>
                <a:extLst>
                  <a:ext uri="{0D108BD9-81ED-4DB2-BD59-A6C34878D82A}">
                    <a16:rowId xmlns:a16="http://schemas.microsoft.com/office/drawing/2014/main" val="4117000653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5136857" y="552649"/>
            <a:ext cx="67664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FECHA: DEL 23 AL 27 DE MARZO 2020 </a:t>
            </a:r>
            <a:endParaRPr lang="es-PA" sz="2800" dirty="0"/>
          </a:p>
        </p:txBody>
      </p:sp>
    </p:spTree>
    <p:extLst>
      <p:ext uri="{BB962C8B-B14F-4D97-AF65-F5344CB8AC3E}">
        <p14:creationId xmlns:p14="http://schemas.microsoft.com/office/powerpoint/2010/main" val="1969952138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71</TotalTime>
  <Words>118</Words>
  <Application>Microsoft Office PowerPoint</Application>
  <PresentationFormat>Panorámica</PresentationFormat>
  <Paragraphs>206</Paragraphs>
  <Slides>22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Aharoni</vt:lpstr>
      <vt:lpstr>Arial</vt:lpstr>
      <vt:lpstr>Calibri</vt:lpstr>
      <vt:lpstr>Century Gothic</vt:lpstr>
      <vt:lpstr>Times New Roman</vt:lpstr>
      <vt:lpstr>Estela de condensación</vt:lpstr>
      <vt:lpstr>REPUBLICA DE PANAMÁ MINISTERIO DE EDUCACIÓN </vt:lpstr>
      <vt:lpstr>Reporte de clases  módulos </vt:lpstr>
      <vt:lpstr>SEMANA 1 </vt:lpstr>
      <vt:lpstr>Presentación de PowerPoint</vt:lpstr>
      <vt:lpstr>Presentación de PowerPoint</vt:lpstr>
      <vt:lpstr>Presentación de PowerPoint</vt:lpstr>
      <vt:lpstr>Evidencia de trabajo de los alumnos </vt:lpstr>
      <vt:lpstr>SEMANA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Evidencia de trabajo de los alumnos </vt:lpstr>
      <vt:lpstr>SEMANA 3 </vt:lpstr>
      <vt:lpstr>Presentación de PowerPoint</vt:lpstr>
      <vt:lpstr>Evidencia de trabajo de los alumnos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REPUBLICA DE PANAMÁ MINISTERIO DE EDUCACIÓN</dc:title>
  <dc:creator>Daira Joselin</dc:creator>
  <cp:lastModifiedBy>Daira Joselin</cp:lastModifiedBy>
  <cp:revision>8</cp:revision>
  <dcterms:created xsi:type="dcterms:W3CDTF">2020-03-24T22:57:26Z</dcterms:created>
  <dcterms:modified xsi:type="dcterms:W3CDTF">2020-03-25T00:08:42Z</dcterms:modified>
</cp:coreProperties>
</file>