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60" r:id="rId4"/>
    <p:sldId id="258" r:id="rId5"/>
    <p:sldId id="266" r:id="rId6"/>
    <p:sldId id="265" r:id="rId7"/>
    <p:sldId id="267" r:id="rId8"/>
    <p:sldId id="268" r:id="rId9"/>
    <p:sldId id="269" r:id="rId10"/>
    <p:sldId id="270" r:id="rId11"/>
    <p:sldId id="271" r:id="rId12"/>
    <p:sldId id="272" r:id="rId13"/>
  </p:sldIdLst>
  <p:sldSz cx="12192000" cy="6858000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73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28F73ECA-9F6C-4922-A6E7-1D8AEA62117F}" type="datetimeFigureOut">
              <a:rPr lang="es-PA" smtClean="0"/>
              <a:t>16/4/20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1D3EFCA0-3D1F-4D75-A0F6-9505990C2F0D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328292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73ECA-9F6C-4922-A6E7-1D8AEA62117F}" type="datetimeFigureOut">
              <a:rPr lang="es-PA" smtClean="0"/>
              <a:t>16/4/20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EFCA0-3D1F-4D75-A0F6-9505990C2F0D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6588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8F73ECA-9F6C-4922-A6E7-1D8AEA62117F}" type="datetimeFigureOut">
              <a:rPr lang="es-PA" smtClean="0"/>
              <a:t>16/4/20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D3EFCA0-3D1F-4D75-A0F6-9505990C2F0D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740510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8F73ECA-9F6C-4922-A6E7-1D8AEA62117F}" type="datetimeFigureOut">
              <a:rPr lang="es-PA" smtClean="0"/>
              <a:t>16/4/20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D3EFCA0-3D1F-4D75-A0F6-9505990C2F0D}" type="slidenum">
              <a:rPr lang="es-PA" smtClean="0"/>
              <a:t>‹Nº›</a:t>
            </a:fld>
            <a:endParaRPr lang="es-PA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6239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8F73ECA-9F6C-4922-A6E7-1D8AEA62117F}" type="datetimeFigureOut">
              <a:rPr lang="es-PA" smtClean="0"/>
              <a:t>16/4/20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D3EFCA0-3D1F-4D75-A0F6-9505990C2F0D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474657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73ECA-9F6C-4922-A6E7-1D8AEA62117F}" type="datetimeFigureOut">
              <a:rPr lang="es-PA" smtClean="0"/>
              <a:t>16/4/20</a:t>
            </a:fld>
            <a:endParaRPr lang="es-P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EFCA0-3D1F-4D75-A0F6-9505990C2F0D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677705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73ECA-9F6C-4922-A6E7-1D8AEA62117F}" type="datetimeFigureOut">
              <a:rPr lang="es-PA" smtClean="0"/>
              <a:t>16/4/20</a:t>
            </a:fld>
            <a:endParaRPr lang="es-P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EFCA0-3D1F-4D75-A0F6-9505990C2F0D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8082031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73ECA-9F6C-4922-A6E7-1D8AEA62117F}" type="datetimeFigureOut">
              <a:rPr lang="es-PA" smtClean="0"/>
              <a:t>16/4/20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EFCA0-3D1F-4D75-A0F6-9505990C2F0D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6543161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8F73ECA-9F6C-4922-A6E7-1D8AEA62117F}" type="datetimeFigureOut">
              <a:rPr lang="es-PA" smtClean="0"/>
              <a:t>16/4/20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D3EFCA0-3D1F-4D75-A0F6-9505990C2F0D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137468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73ECA-9F6C-4922-A6E7-1D8AEA62117F}" type="datetimeFigureOut">
              <a:rPr lang="es-PA" smtClean="0"/>
              <a:t>16/4/20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EFCA0-3D1F-4D75-A0F6-9505990C2F0D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651851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8F73ECA-9F6C-4922-A6E7-1D8AEA62117F}" type="datetimeFigureOut">
              <a:rPr lang="es-PA" smtClean="0"/>
              <a:t>16/4/20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D3EFCA0-3D1F-4D75-A0F6-9505990C2F0D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84886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73ECA-9F6C-4922-A6E7-1D8AEA62117F}" type="datetimeFigureOut">
              <a:rPr lang="es-PA" smtClean="0"/>
              <a:t>16/4/20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EFCA0-3D1F-4D75-A0F6-9505990C2F0D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84124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73ECA-9F6C-4922-A6E7-1D8AEA62117F}" type="datetimeFigureOut">
              <a:rPr lang="es-PA" smtClean="0"/>
              <a:t>16/4/20</a:t>
            </a:fld>
            <a:endParaRPr lang="es-P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EFCA0-3D1F-4D75-A0F6-9505990C2F0D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24106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73ECA-9F6C-4922-A6E7-1D8AEA62117F}" type="datetimeFigureOut">
              <a:rPr lang="es-PA" smtClean="0"/>
              <a:t>16/4/20</a:t>
            </a:fld>
            <a:endParaRPr lang="es-P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EFCA0-3D1F-4D75-A0F6-9505990C2F0D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02471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73ECA-9F6C-4922-A6E7-1D8AEA62117F}" type="datetimeFigureOut">
              <a:rPr lang="es-PA" smtClean="0"/>
              <a:t>16/4/20</a:t>
            </a:fld>
            <a:endParaRPr lang="es-P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EFCA0-3D1F-4D75-A0F6-9505990C2F0D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068235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73ECA-9F6C-4922-A6E7-1D8AEA62117F}" type="datetimeFigureOut">
              <a:rPr lang="es-PA" smtClean="0"/>
              <a:t>16/4/20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EFCA0-3D1F-4D75-A0F6-9505990C2F0D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310103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73ECA-9F6C-4922-A6E7-1D8AEA62117F}" type="datetimeFigureOut">
              <a:rPr lang="es-PA" smtClean="0"/>
              <a:t>16/4/20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EFCA0-3D1F-4D75-A0F6-9505990C2F0D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845741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73ECA-9F6C-4922-A6E7-1D8AEA62117F}" type="datetimeFigureOut">
              <a:rPr lang="es-PA" smtClean="0"/>
              <a:t>16/4/20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EFCA0-3D1F-4D75-A0F6-9505990C2F0D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059227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400022" y="323701"/>
            <a:ext cx="9448800" cy="1867438"/>
          </a:xfrm>
        </p:spPr>
        <p:txBody>
          <a:bodyPr>
            <a:normAutofit/>
          </a:bodyPr>
          <a:lstStyle/>
          <a:p>
            <a:pPr algn="ctr"/>
            <a:r>
              <a:rPr lang="es-PA" sz="4000" b="1" dirty="0"/>
              <a:t>REPUBLICA DE PANAMÁ</a:t>
            </a:r>
            <a:r>
              <a:rPr lang="es-PA" sz="4000" dirty="0"/>
              <a:t/>
            </a:r>
            <a:br>
              <a:rPr lang="es-PA" sz="4000" dirty="0"/>
            </a:br>
            <a:r>
              <a:rPr lang="es-PA" sz="4000" b="1" dirty="0"/>
              <a:t>MINISTERIO DE </a:t>
            </a:r>
            <a:r>
              <a:rPr lang="es-PA" sz="4000" b="1" dirty="0" smtClean="0"/>
              <a:t>EDUCACIÓN</a:t>
            </a:r>
            <a:r>
              <a:rPr lang="es-PA" sz="4000" dirty="0"/>
              <a:t/>
            </a:r>
            <a:br>
              <a:rPr lang="es-PA" sz="4000" dirty="0"/>
            </a:br>
            <a:endParaRPr lang="es-PA" sz="4000" dirty="0"/>
          </a:p>
        </p:txBody>
      </p:sp>
      <p:sp>
        <p:nvSpPr>
          <p:cNvPr id="4" name="Rectángulo 3"/>
          <p:cNvSpPr/>
          <p:nvPr/>
        </p:nvSpPr>
        <p:spPr>
          <a:xfrm>
            <a:off x="6619904" y="4057356"/>
            <a:ext cx="53623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A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NIVEL: PRESCOLAR KÍNDER </a:t>
            </a:r>
            <a:endParaRPr lang="es-PA" sz="2800" dirty="0"/>
          </a:p>
        </p:txBody>
      </p:sp>
      <p:sp>
        <p:nvSpPr>
          <p:cNvPr id="5" name="Rectángulo 4"/>
          <p:cNvSpPr/>
          <p:nvPr/>
        </p:nvSpPr>
        <p:spPr>
          <a:xfrm>
            <a:off x="2134203" y="4673888"/>
            <a:ext cx="58421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A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PROFESORA: NORMA URRIOLA </a:t>
            </a:r>
            <a:endParaRPr lang="es-PA" sz="2800" dirty="0"/>
          </a:p>
        </p:txBody>
      </p:sp>
      <p:pic>
        <p:nvPicPr>
          <p:cNvPr id="1026" name="Picture 2" descr="Academia Internacional Santa 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715" y="2079860"/>
            <a:ext cx="8048285" cy="128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07" y="1438221"/>
            <a:ext cx="3712191" cy="2681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93864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A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291104" y="1291105"/>
            <a:ext cx="6858000" cy="4275787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790" y="0"/>
            <a:ext cx="4031083" cy="6858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962" y="0"/>
            <a:ext cx="40010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315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A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16843" y="1416843"/>
            <a:ext cx="6858000" cy="4024313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50" y="0"/>
            <a:ext cx="3524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306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ignificado del Salmo 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395" y="966300"/>
            <a:ext cx="645795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33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0043" y="0"/>
            <a:ext cx="10820400" cy="2551447"/>
          </a:xfrm>
        </p:spPr>
        <p:txBody>
          <a:bodyPr>
            <a:normAutofit/>
          </a:bodyPr>
          <a:lstStyle/>
          <a:p>
            <a:pPr algn="ctr"/>
            <a:r>
              <a:rPr lang="es-PA" sz="6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Reporte de clases </a:t>
            </a:r>
            <a:br>
              <a:rPr lang="es-PA" sz="6600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PA" sz="6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módulos </a:t>
            </a:r>
            <a:endParaRPr lang="es-PA" sz="6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09493" y="2578058"/>
            <a:ext cx="522450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A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NIVEL</a:t>
            </a:r>
            <a:r>
              <a:rPr lang="es-PA" sz="3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algn="ctr"/>
            <a:r>
              <a:rPr lang="es-PA" sz="3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PA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PRESCOLAR KÍNDER </a:t>
            </a:r>
            <a:endParaRPr lang="es-PA" sz="36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197291"/>
            <a:ext cx="6858000" cy="466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820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47374" y="115910"/>
            <a:ext cx="9448800" cy="1168636"/>
          </a:xfrm>
        </p:spPr>
        <p:txBody>
          <a:bodyPr/>
          <a:lstStyle/>
          <a:p>
            <a:pPr algn="ctr"/>
            <a:r>
              <a:rPr lang="es-PA" b="1" dirty="0"/>
              <a:t>SEMANA </a:t>
            </a:r>
            <a:r>
              <a:rPr lang="es-PA" b="1" dirty="0" smtClean="0"/>
              <a:t>2 </a:t>
            </a:r>
            <a:endParaRPr lang="es-PA" dirty="0"/>
          </a:p>
        </p:txBody>
      </p:sp>
      <p:sp>
        <p:nvSpPr>
          <p:cNvPr id="4" name="Rectángulo 3"/>
          <p:cNvSpPr/>
          <p:nvPr/>
        </p:nvSpPr>
        <p:spPr>
          <a:xfrm>
            <a:off x="90315" y="1468703"/>
            <a:ext cx="53623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A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NIVEL: PRESCOLAR KÍNDER </a:t>
            </a:r>
            <a:endParaRPr lang="es-PA" sz="2800" dirty="0"/>
          </a:p>
        </p:txBody>
      </p:sp>
      <p:sp>
        <p:nvSpPr>
          <p:cNvPr id="5" name="Rectángulo 4"/>
          <p:cNvSpPr/>
          <p:nvPr/>
        </p:nvSpPr>
        <p:spPr>
          <a:xfrm>
            <a:off x="2134203" y="4673888"/>
            <a:ext cx="58421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A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PROFESORA: NORMA URRIOLA </a:t>
            </a:r>
            <a:endParaRPr lang="es-PA" sz="28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0298" y="1491611"/>
            <a:ext cx="5950424" cy="297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488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3567448" y="678847"/>
            <a:ext cx="9350061" cy="6219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PA" sz="3200" b="1" dirty="0"/>
              <a:t>FECHA: DEL 13 AL 17 DE ABRIL 2020 </a:t>
            </a:r>
            <a:endParaRPr lang="es-PA" sz="4400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3399464"/>
              </p:ext>
            </p:extLst>
          </p:nvPr>
        </p:nvGraphicFramePr>
        <p:xfrm>
          <a:off x="0" y="1906073"/>
          <a:ext cx="12192000" cy="47439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4290027314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50405931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393269677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74433758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811581493"/>
                    </a:ext>
                  </a:extLst>
                </a:gridCol>
              </a:tblGrid>
              <a:tr h="1600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OBJETIVO DE APRENDIZAJE</a:t>
                      </a:r>
                      <a:endParaRPr lang="es-PA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65" marR="503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CONTENIDO</a:t>
                      </a:r>
                      <a:endParaRPr lang="es-PA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65" marR="503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ACTIVIDAD</a:t>
                      </a:r>
                      <a:endParaRPr lang="es-PA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65" marR="503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RECURSO DIDÁCTICO</a:t>
                      </a:r>
                      <a:endParaRPr lang="es-PA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65" marR="503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EVALUACIÓN</a:t>
                      </a:r>
                      <a:endParaRPr lang="es-PA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65" marR="50365" marT="0" marB="0"/>
                </a:tc>
                <a:extLst>
                  <a:ext uri="{0D108BD9-81ED-4DB2-BD59-A6C34878D82A}">
                    <a16:rowId xmlns:a16="http://schemas.microsoft.com/office/drawing/2014/main" val="4050863600"/>
                  </a:ext>
                </a:extLst>
              </a:tr>
              <a:tr h="112046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  <a:endParaRPr lang="es-PA" sz="105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Aprender el área espiritual emocional </a:t>
                      </a:r>
                      <a:endParaRPr lang="es-PA" sz="105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  <a:endParaRPr lang="es-PA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65" marR="5036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  <a:endParaRPr lang="es-PA" sz="105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Canto</a:t>
                      </a:r>
                      <a:endParaRPr lang="es-PA" sz="105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Salmo 91</a:t>
                      </a:r>
                      <a:endParaRPr lang="es-PA" sz="105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La creación de Dios </a:t>
                      </a:r>
                      <a:endParaRPr lang="es-PA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65" marR="5036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  <a:endParaRPr lang="es-PA" sz="105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Religión: </a:t>
                      </a:r>
                      <a:endParaRPr lang="es-PA" sz="105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Aprender el canto: En mi casa vive Jesús </a:t>
                      </a:r>
                      <a:endParaRPr lang="es-PA" sz="105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Escucha el salmo 91, libro de Génesis. </a:t>
                      </a:r>
                      <a:endParaRPr lang="es-PA" sz="105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  <a:endParaRPr lang="es-PA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65" marR="5036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  <a:endParaRPr lang="es-PA" sz="105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La Biblia, Génesis </a:t>
                      </a:r>
                      <a:endParaRPr lang="es-PA" sz="105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Internet (video)</a:t>
                      </a:r>
                      <a:endParaRPr lang="es-PA" sz="105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  <a:endParaRPr lang="es-PA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65" marR="503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  <a:endParaRPr lang="es-PA" sz="105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LVL   LEL       LHL</a:t>
                      </a:r>
                      <a:endParaRPr lang="es-PA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65" marR="50365" marT="0" marB="0"/>
                </a:tc>
                <a:extLst>
                  <a:ext uri="{0D108BD9-81ED-4DB2-BD59-A6C34878D82A}">
                    <a16:rowId xmlns:a16="http://schemas.microsoft.com/office/drawing/2014/main" val="2461499675"/>
                  </a:ext>
                </a:extLst>
              </a:tr>
              <a:tr h="112046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  <a:endParaRPr lang="es-PA" sz="105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Determinar la posición de personas y objetivos arriba y abajo  </a:t>
                      </a:r>
                      <a:endParaRPr lang="es-PA" sz="105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  <a:endParaRPr lang="es-PA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65" marR="5036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  <a:endParaRPr lang="es-PA" sz="105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¿Dónde están sus manos? </a:t>
                      </a:r>
                      <a:endParaRPr lang="es-PA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65" marR="5036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  <a:endParaRPr lang="es-PA" sz="105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Español:</a:t>
                      </a:r>
                      <a:endParaRPr lang="es-PA" sz="105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Pinta de color rojo la camiseta de los niños que tiene la mano arriba y de color verde la ropa de la niña que tiene las manos abajo </a:t>
                      </a:r>
                      <a:endParaRPr lang="es-PA" sz="105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  <a:endParaRPr lang="es-PA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65" marR="5036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  <a:endParaRPr lang="es-PA" sz="105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Libro: Quiero, preescolar </a:t>
                      </a:r>
                      <a:endParaRPr lang="es-PA" sz="105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Páginas: 73 y 74</a:t>
                      </a:r>
                      <a:endParaRPr lang="es-PA" sz="105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  <a:endParaRPr lang="es-PA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65" marR="503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  <a:endParaRPr lang="es-PA" sz="105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LVL   LEL       LHL</a:t>
                      </a:r>
                      <a:endParaRPr lang="es-PA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65" marR="50365" marT="0" marB="0"/>
                </a:tc>
                <a:extLst>
                  <a:ext uri="{0D108BD9-81ED-4DB2-BD59-A6C34878D82A}">
                    <a16:rowId xmlns:a16="http://schemas.microsoft.com/office/drawing/2014/main" val="1555587030"/>
                  </a:ext>
                </a:extLst>
              </a:tr>
              <a:tr h="208085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 dirty="0">
                          <a:effectLst/>
                        </a:rPr>
                        <a:t> </a:t>
                      </a:r>
                      <a:endParaRPr lang="es-PA" sz="105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 dirty="0">
                          <a:effectLst/>
                        </a:rPr>
                        <a:t>Demostrar interés frente a una actividad frente a la lectura.  </a:t>
                      </a:r>
                      <a:endParaRPr lang="es-P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65" marR="5036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 dirty="0">
                          <a:effectLst/>
                        </a:rPr>
                        <a:t> </a:t>
                      </a:r>
                      <a:endParaRPr lang="es-PA" sz="105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 dirty="0">
                          <a:effectLst/>
                        </a:rPr>
                        <a:t>Abel y ave </a:t>
                      </a:r>
                      <a:endParaRPr lang="es-PA" sz="105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 dirty="0">
                          <a:effectLst/>
                        </a:rPr>
                        <a:t>Canta Dora </a:t>
                      </a:r>
                      <a:endParaRPr lang="es-PA" sz="105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 dirty="0">
                          <a:effectLst/>
                        </a:rPr>
                        <a:t>Encierra las vocales del tema </a:t>
                      </a:r>
                      <a:endParaRPr lang="es-PA" sz="105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 dirty="0">
                          <a:effectLst/>
                        </a:rPr>
                        <a:t>Conoce las vocales A, E, I, O </a:t>
                      </a:r>
                      <a:endParaRPr lang="es-P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65" marR="5036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 dirty="0">
                          <a:effectLst/>
                        </a:rPr>
                        <a:t> </a:t>
                      </a:r>
                      <a:endParaRPr lang="es-PA" sz="105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 dirty="0">
                          <a:effectLst/>
                        </a:rPr>
                        <a:t>Escucha el cuento </a:t>
                      </a:r>
                      <a:endParaRPr lang="es-PA" sz="105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 dirty="0">
                          <a:effectLst/>
                        </a:rPr>
                        <a:t>Recorta las escenas de la parte inferior de la página y pégalas en los cuadrados. </a:t>
                      </a:r>
                      <a:endParaRPr lang="es-PA" sz="105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 dirty="0">
                          <a:effectLst/>
                        </a:rPr>
                        <a:t> </a:t>
                      </a:r>
                      <a:endParaRPr lang="es-PA" sz="105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 dirty="0">
                          <a:effectLst/>
                        </a:rPr>
                        <a:t>Une con línea de colores las vocales con los dibujos  </a:t>
                      </a:r>
                      <a:endParaRPr lang="es-PA" sz="1050" dirty="0">
                        <a:effectLst/>
                      </a:endParaRPr>
                    </a:p>
                  </a:txBody>
                  <a:tcPr marL="50365" marR="5036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 dirty="0">
                          <a:effectLst/>
                        </a:rPr>
                        <a:t> </a:t>
                      </a:r>
                      <a:endParaRPr lang="es-PA" sz="105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 dirty="0">
                          <a:effectLst/>
                        </a:rPr>
                        <a:t>Libro: Quiero, preescolar </a:t>
                      </a:r>
                      <a:endParaRPr lang="es-PA" sz="105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 dirty="0">
                          <a:effectLst/>
                        </a:rPr>
                        <a:t>Páginas: 73 y 74</a:t>
                      </a:r>
                      <a:endParaRPr lang="es-PA" sz="105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 dirty="0">
                          <a:effectLst/>
                        </a:rPr>
                        <a:t>Cuaderno de español </a:t>
                      </a:r>
                      <a:endParaRPr lang="es-PA" sz="105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 dirty="0">
                          <a:effectLst/>
                        </a:rPr>
                        <a:t>Tijera</a:t>
                      </a:r>
                      <a:endParaRPr lang="es-PA" sz="105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 dirty="0">
                          <a:effectLst/>
                        </a:rPr>
                        <a:t>Goma </a:t>
                      </a:r>
                      <a:endParaRPr lang="es-PA" sz="105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 dirty="0">
                          <a:effectLst/>
                        </a:rPr>
                        <a:t>Lápices de colores </a:t>
                      </a:r>
                      <a:endParaRPr lang="es-PA" sz="105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 dirty="0">
                          <a:effectLst/>
                        </a:rPr>
                        <a:t>Revista </a:t>
                      </a:r>
                      <a:endParaRPr lang="es-PA" sz="1050" dirty="0">
                        <a:effectLst/>
                      </a:endParaRPr>
                    </a:p>
                  </a:txBody>
                  <a:tcPr marL="50365" marR="503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 dirty="0">
                          <a:effectLst/>
                        </a:rPr>
                        <a:t> </a:t>
                      </a:r>
                      <a:endParaRPr lang="es-PA" sz="105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 dirty="0">
                          <a:effectLst/>
                        </a:rPr>
                        <a:t>LVL   LEL       LHL</a:t>
                      </a:r>
                      <a:endParaRPr lang="es-P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65" marR="50365" marT="0" marB="0"/>
                </a:tc>
                <a:extLst>
                  <a:ext uri="{0D108BD9-81ED-4DB2-BD59-A6C34878D82A}">
                    <a16:rowId xmlns:a16="http://schemas.microsoft.com/office/drawing/2014/main" val="427716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0345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999581"/>
              </p:ext>
            </p:extLst>
          </p:nvPr>
        </p:nvGraphicFramePr>
        <p:xfrm>
          <a:off x="0" y="1296987"/>
          <a:ext cx="12192000" cy="55610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525044034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1521325388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15063274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98153261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818781961"/>
                    </a:ext>
                  </a:extLst>
                </a:gridCol>
              </a:tblGrid>
              <a:tr h="174386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Reconoce números naturales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Del 1 al 4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Identificar conjuntos de dos o más elementos.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07" marR="470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Numero naturales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0-1-2-3-4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07" marR="470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Traza con colores los números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0-1-2-3-4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Traza con colores el numero 4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Encierra las vocales de la palabra CUATRO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Dibuja conjuntos que representen el número.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Cuenta los dibujos y escribe el número. 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07" marR="470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Cuaderno de matemáticas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07" marR="470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LVL   LEL       LHL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07" marR="47007" marT="0" marB="0"/>
                </a:tc>
                <a:extLst>
                  <a:ext uri="{0D108BD9-81ED-4DB2-BD59-A6C34878D82A}">
                    <a16:rowId xmlns:a16="http://schemas.microsoft.com/office/drawing/2014/main" val="3033807286"/>
                  </a:ext>
                </a:extLst>
              </a:tr>
              <a:tr h="93900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Reconocer diferentes tipos de alimentos que deben comer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07" marR="470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¿Qué van a comer’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07" marR="470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Recortar la figura de los alimentos que deben comer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Pégala en el cuaderno que se indica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Desayuno, merienda, almuerzo y cena. 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07" marR="470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Libro: Quiero, preescolar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Páginas: 41 y 42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Tijera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Goma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07" marR="470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LVL   LEL       LHL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07" marR="47007" marT="0" marB="0"/>
                </a:tc>
                <a:extLst>
                  <a:ext uri="{0D108BD9-81ED-4DB2-BD59-A6C34878D82A}">
                    <a16:rowId xmlns:a16="http://schemas.microsoft.com/office/drawing/2014/main" val="603669126"/>
                  </a:ext>
                </a:extLst>
              </a:tr>
              <a:tr h="134143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Realizar actividades formativas en el aprendizaje lúdico y creativo de los derechos del niño.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07" marR="470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¿Cuáles son mis derechos?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07" marR="470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Converse sobre el tema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Une con líneas las imágenes de colores las palabras con las imágenes 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07" marR="470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Conversa sobre el tema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Une con líneas de color las palabras con las imágenes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Libro: Quiero, preescolar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Páginas: 19 y 20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>
                          <a:effectLst/>
                        </a:rPr>
                        <a:t> </a:t>
                      </a:r>
                      <a:endParaRPr lang="es-P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07" marR="470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1100" dirty="0">
                          <a:effectLst/>
                        </a:rPr>
                        <a:t>LVL   LEL       LHL</a:t>
                      </a:r>
                      <a:endParaRPr lang="es-P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07" marR="47007" marT="0" marB="0"/>
                </a:tc>
                <a:extLst>
                  <a:ext uri="{0D108BD9-81ED-4DB2-BD59-A6C34878D82A}">
                    <a16:rowId xmlns:a16="http://schemas.microsoft.com/office/drawing/2014/main" val="831471786"/>
                  </a:ext>
                </a:extLst>
              </a:tr>
            </a:tbl>
          </a:graphicData>
        </a:graphic>
      </p:graphicFrame>
      <p:sp>
        <p:nvSpPr>
          <p:cNvPr id="3" name="Subtítulo 2"/>
          <p:cNvSpPr txBox="1">
            <a:spLocks/>
          </p:cNvSpPr>
          <p:nvPr/>
        </p:nvSpPr>
        <p:spPr>
          <a:xfrm>
            <a:off x="3515932" y="511421"/>
            <a:ext cx="9350061" cy="621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PA" sz="3200" b="1" smtClean="0"/>
              <a:t>FECHA: DEL 13 AL 17 DE ABRIL 2020 </a:t>
            </a:r>
            <a:endParaRPr lang="es-PA" sz="4400" dirty="0"/>
          </a:p>
        </p:txBody>
      </p:sp>
    </p:spTree>
    <p:extLst>
      <p:ext uri="{BB962C8B-B14F-4D97-AF65-F5344CB8AC3E}">
        <p14:creationId xmlns:p14="http://schemas.microsoft.com/office/powerpoint/2010/main" val="1479541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PA" b="1" dirty="0" smtClean="0"/>
              <a:t>Evidencia de trabajo de los alumnos </a:t>
            </a:r>
            <a:endParaRPr lang="es-PA" b="1" dirty="0"/>
          </a:p>
        </p:txBody>
      </p:sp>
    </p:spTree>
    <p:extLst>
      <p:ext uri="{BB962C8B-B14F-4D97-AF65-F5344CB8AC3E}">
        <p14:creationId xmlns:p14="http://schemas.microsoft.com/office/powerpoint/2010/main" val="3342345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A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734873" cy="6858000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4177316" cy="6858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566" y="0"/>
            <a:ext cx="46428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609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A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618963" cy="6858000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4563682" cy="6858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991" y="0"/>
            <a:ext cx="44177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099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A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57600" cy="6858000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4718229" cy="6858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568" y="0"/>
            <a:ext cx="40654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769079"/>
      </p:ext>
    </p:extLst>
  </p:cSld>
  <p:clrMapOvr>
    <a:masterClrMapping/>
  </p:clrMapOvr>
</p:sld>
</file>

<file path=ppt/theme/theme1.xml><?xml version="1.0" encoding="utf-8"?>
<a:theme xmlns:a="http://schemas.openxmlformats.org/drawingml/2006/main" name="Estela de condensación">
  <a:themeElements>
    <a:clrScheme name="Estela de condensació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Estela de condensació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Estela de condensación</Template>
  <TotalTime>82</TotalTime>
  <Words>104</Words>
  <Application>Microsoft Office PowerPoint</Application>
  <PresentationFormat>Panorámica</PresentationFormat>
  <Paragraphs>134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Aharoni</vt:lpstr>
      <vt:lpstr>Arial</vt:lpstr>
      <vt:lpstr>Calibri</vt:lpstr>
      <vt:lpstr>Century Gothic</vt:lpstr>
      <vt:lpstr>Times New Roman</vt:lpstr>
      <vt:lpstr>Estela de condensación</vt:lpstr>
      <vt:lpstr>REPUBLICA DE PANAMÁ MINISTERIO DE EDUCACIÓN </vt:lpstr>
      <vt:lpstr>Reporte de clases  módulos </vt:lpstr>
      <vt:lpstr>SEMANA 2 </vt:lpstr>
      <vt:lpstr>Presentación de PowerPoint</vt:lpstr>
      <vt:lpstr>Presentación de PowerPoint</vt:lpstr>
      <vt:lpstr>Evidencia de trabajo de los alumnos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REPUBLICA DE PANAMÁ MINISTERIO DE EDUCACIÓN</dc:title>
  <dc:creator>Daira Joselin</dc:creator>
  <cp:lastModifiedBy>Daira Joselin</cp:lastModifiedBy>
  <cp:revision>12</cp:revision>
  <dcterms:created xsi:type="dcterms:W3CDTF">2020-03-24T22:57:26Z</dcterms:created>
  <dcterms:modified xsi:type="dcterms:W3CDTF">2020-04-17T04:15:49Z</dcterms:modified>
</cp:coreProperties>
</file>