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8" r:id="rId9"/>
    <p:sldId id="269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4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4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57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3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1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0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9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2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8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0" y="0"/>
            <a:ext cx="6053071" cy="111937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16112" y="1572425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Semana DEL 18 AL  22 MAYO 2020 </a:t>
            </a:r>
            <a:br>
              <a:rPr lang="es-MX" dirty="0" smtClean="0"/>
            </a:br>
            <a:r>
              <a:rPr lang="es-MX" dirty="0" smtClean="0"/>
              <a:t>NOVENO grado</a:t>
            </a:r>
            <a:br>
              <a:rPr lang="es-MX" dirty="0" smtClean="0"/>
            </a:br>
            <a:r>
              <a:rPr lang="es-MX" dirty="0" smtClean="0"/>
              <a:t>clases virtuales</a:t>
            </a:r>
            <a:endParaRPr lang="es-MX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4629540" y="4123704"/>
            <a:ext cx="6831673" cy="108623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Por : Profesora Yenis Rivera S.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1843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30" y="2826175"/>
            <a:ext cx="5334000" cy="378142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928833" y="656823"/>
            <a:ext cx="4185634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/>
              <a:t>15 de mayo </a:t>
            </a:r>
          </a:p>
          <a:p>
            <a:pPr algn="ctr"/>
            <a:r>
              <a:rPr lang="es-MX" sz="3600" dirty="0" smtClean="0"/>
              <a:t>Día mundial </a:t>
            </a:r>
          </a:p>
          <a:p>
            <a:pPr algn="ctr"/>
            <a:r>
              <a:rPr lang="es-MX" sz="3600" dirty="0" smtClean="0"/>
              <a:t>de la Familia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594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la solidaridad? | Los Va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198928"/>
            <a:ext cx="6599304" cy="428039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38" y="3858194"/>
            <a:ext cx="4468969" cy="284559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37138" y="299834"/>
            <a:ext cx="7263684" cy="587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DEL MES DE MAYO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SOLIDARIDAD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50227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233" y="296546"/>
            <a:ext cx="9905998" cy="1055736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DE  “b”  y  “v”</a:t>
            </a:r>
            <a:endParaRPr lang="es-MX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63" y="1844094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letras b -  v  representan en español el mismo sonido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dirty="0"/>
              <a:t> </a:t>
            </a:r>
            <a:r>
              <a:rPr lang="es-MX" sz="4000" dirty="0" smtClean="0"/>
              <a:t>Su uso correcto es necesario para favorecer la comprensión de los mensajes. </a:t>
            </a:r>
          </a:p>
          <a:p>
            <a:r>
              <a:rPr lang="es-MX" sz="4000" dirty="0" smtClean="0"/>
              <a:t>En algunos casos cambia por completo el significado de la palabra si esta no se escribe correctamente.</a:t>
            </a:r>
          </a:p>
        </p:txBody>
      </p:sp>
    </p:spTree>
    <p:extLst>
      <p:ext uri="{BB962C8B-B14F-4D97-AF65-F5344CB8AC3E}">
        <p14:creationId xmlns:p14="http://schemas.microsoft.com/office/powerpoint/2010/main" val="42473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232152"/>
            <a:ext cx="9905998" cy="1478570"/>
          </a:xfrm>
        </p:spPr>
        <p:txBody>
          <a:bodyPr/>
          <a:lstStyle/>
          <a:p>
            <a:r>
              <a:rPr lang="es-MX" dirty="0" smtClean="0"/>
              <a:t>Ejemplos: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1" y="1476754"/>
            <a:ext cx="9905999" cy="3541714"/>
          </a:xfrm>
        </p:spPr>
        <p:txBody>
          <a:bodyPr>
            <a:noAutofit/>
          </a:bodyPr>
          <a:lstStyle/>
          <a:p>
            <a:r>
              <a:rPr lang="es-MX" sz="2800" dirty="0"/>
              <a:t> </a:t>
            </a:r>
            <a:r>
              <a:rPr lang="es-MX" sz="2800" dirty="0" smtClean="0"/>
              <a:t>Van  a grabar un disco ------------Grabar:  registrar y almacenar música u otros sonidos. </a:t>
            </a:r>
          </a:p>
          <a:p>
            <a:r>
              <a:rPr lang="es-MX" sz="2800" dirty="0" smtClean="0"/>
              <a:t> Van a gravar las casas de lujo------Gravar: fijar un impuesto.</a:t>
            </a:r>
          </a:p>
          <a:p>
            <a:endParaRPr lang="es-MX" sz="2800" dirty="0"/>
          </a:p>
          <a:p>
            <a:r>
              <a:rPr lang="es-MX" sz="2800" dirty="0" smtClean="0"/>
              <a:t> Los derivados y compuestos de palabras que se escriben con b  y   v también llevan esas letras: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Los músicos inician ´mañana el proceso de </a:t>
            </a:r>
            <a:r>
              <a:rPr lang="es-MX" sz="2800" u="sng" dirty="0" smtClean="0"/>
              <a:t>grabación.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Los diputados aprobaron la </a:t>
            </a:r>
            <a:r>
              <a:rPr lang="es-MX" sz="2800" u="sng" dirty="0" err="1" smtClean="0"/>
              <a:t>gravación</a:t>
            </a:r>
            <a:r>
              <a:rPr lang="es-MX" sz="2800" dirty="0" smtClean="0"/>
              <a:t> de las casas de lujo </a:t>
            </a:r>
          </a:p>
          <a:p>
            <a:pPr marL="0" indent="0">
              <a:buNone/>
            </a:pP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3402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177"/>
              </p:ext>
            </p:extLst>
          </p:nvPr>
        </p:nvGraphicFramePr>
        <p:xfrm>
          <a:off x="708340" y="719666"/>
          <a:ext cx="10573555" cy="5935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5485"/>
                <a:gridCol w="5419790"/>
                <a:gridCol w="208280"/>
              </a:tblGrid>
              <a:tr h="63608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 smtClean="0"/>
                        <a:t>REGLAS</a:t>
                      </a:r>
                      <a:r>
                        <a:rPr lang="es-MX" sz="3600" baseline="0" dirty="0" smtClean="0"/>
                        <a:t> USOS DE  b</a:t>
                      </a:r>
                      <a:endParaRPr lang="es-MX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REGLA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EJEMPLO </a:t>
                      </a:r>
                      <a:endParaRPr lang="es-MX" sz="3200" b="1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1. Las formas verbales en pretérito</a:t>
                      </a:r>
                      <a:r>
                        <a:rPr lang="es-MX" baseline="0" dirty="0" smtClean="0"/>
                        <a:t> imperfecto con las terminaciones aba, </a:t>
                      </a:r>
                      <a:r>
                        <a:rPr lang="es-MX" baseline="0" dirty="0" err="1" smtClean="0"/>
                        <a:t>abas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ábamos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abais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aban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 Cantaba, bailábamos, olvidabas, 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2.</a:t>
                      </a:r>
                      <a:r>
                        <a:rPr lang="es-MX" baseline="0" dirty="0" smtClean="0"/>
                        <a:t> Los prefijos que significan dos o dos veces;  </a:t>
                      </a:r>
                      <a:r>
                        <a:rPr lang="es-MX" baseline="0" dirty="0" err="1" smtClean="0"/>
                        <a:t>bi</a:t>
                      </a:r>
                      <a:r>
                        <a:rPr lang="es-MX" baseline="0" dirty="0" smtClean="0"/>
                        <a:t>, bis, </a:t>
                      </a:r>
                      <a:r>
                        <a:rPr lang="es-MX" baseline="0" dirty="0" err="1" smtClean="0"/>
                        <a:t>biz</a:t>
                      </a:r>
                      <a:r>
                        <a:rPr lang="es-MX" baseline="0" dirty="0" smtClean="0"/>
                        <a:t>, 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Bizcocho</a:t>
                      </a:r>
                      <a:r>
                        <a:rPr lang="es-MX" baseline="0" dirty="0" smtClean="0"/>
                        <a:t> (cocinado dos veces)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s-MX" baseline="0" dirty="0" smtClean="0"/>
                        <a:t>Los Sustantivos terminados en </a:t>
                      </a:r>
                      <a:r>
                        <a:rPr lang="es-MX" baseline="0" dirty="0" err="1" smtClean="0"/>
                        <a:t>bilidad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es-MX" baseline="0" dirty="0" smtClean="0"/>
                        <a:t>Excepciones: movilidad y civilidad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 Amabilidad, posibilidad.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4.</a:t>
                      </a:r>
                      <a:r>
                        <a:rPr lang="es-MX" baseline="0" dirty="0" smtClean="0"/>
                        <a:t>   Los adjetivos terminados en </a:t>
                      </a:r>
                      <a:r>
                        <a:rPr lang="es-MX" baseline="0" dirty="0" err="1" smtClean="0"/>
                        <a:t>bunda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bundo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 vagabundo, tremebunda.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s-MX" baseline="0" dirty="0" smtClean="0"/>
                        <a:t>Las formas de los verbos terminados en </a:t>
                      </a:r>
                      <a:r>
                        <a:rPr lang="es-MX" baseline="0" dirty="0" err="1" smtClean="0"/>
                        <a:t>bir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buir</a:t>
                      </a:r>
                      <a:r>
                        <a:rPr lang="es-MX" baseline="0" dirty="0" smtClean="0"/>
                        <a:t>, y sus </a:t>
                      </a:r>
                      <a:r>
                        <a:rPr lang="es-MX" baseline="0" dirty="0" err="1" smtClean="0"/>
                        <a:t>derivandos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es-MX" baseline="0" dirty="0" smtClean="0"/>
                        <a:t>Excepciones: vivir, hervir, servir.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 Concibieron ( de concebir), atribuyen (de atribuir), exhibición (de exhibir). 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s-MX" baseline="0" dirty="0" smtClean="0"/>
                        <a:t>Palabras que empiezan con el prefijo </a:t>
                      </a:r>
                      <a:r>
                        <a:rPr lang="es-MX" baseline="0" dirty="0" err="1" smtClean="0"/>
                        <a:t>bio</a:t>
                      </a:r>
                      <a:r>
                        <a:rPr lang="es-MX" baseline="0" dirty="0" smtClean="0"/>
                        <a:t> (que significa vida)</a:t>
                      </a:r>
                    </a:p>
                    <a:p>
                      <a:pPr marL="342900" indent="-342900">
                        <a:buAutoNum type="arabicPeriod" startAt="6"/>
                      </a:pPr>
                      <a:r>
                        <a:rPr lang="es-MX" baseline="0" dirty="0" smtClean="0"/>
                        <a:t> Palabras que empiezan con el prefijo bene ( que significa bueno)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 biotecnología.</a:t>
                      </a:r>
                    </a:p>
                    <a:p>
                      <a:endParaRPr lang="es-MX" baseline="0" dirty="0" smtClean="0"/>
                    </a:p>
                    <a:p>
                      <a:endParaRPr lang="es-MX" baseline="0" dirty="0" smtClean="0"/>
                    </a:p>
                    <a:p>
                      <a:r>
                        <a:rPr lang="es-MX" dirty="0" smtClean="0"/>
                        <a:t>  benefactor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44190"/>
              </p:ext>
            </p:extLst>
          </p:nvPr>
        </p:nvGraphicFramePr>
        <p:xfrm>
          <a:off x="708340" y="321970"/>
          <a:ext cx="10573555" cy="62339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5485"/>
                <a:gridCol w="5419790"/>
                <a:gridCol w="208280"/>
              </a:tblGrid>
              <a:tr h="764023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 smtClean="0"/>
                        <a:t>REGLAS</a:t>
                      </a:r>
                      <a:r>
                        <a:rPr lang="es-MX" sz="3600" baseline="0" dirty="0" smtClean="0"/>
                        <a:t> USOS DE  V</a:t>
                      </a:r>
                      <a:endParaRPr lang="es-MX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REGLA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EJEMPLO </a:t>
                      </a:r>
                      <a:endParaRPr lang="es-MX" sz="3200" b="1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r>
                        <a:rPr lang="es-MX" dirty="0" smtClean="0"/>
                        <a:t>1.  Los adjetivos terminados en </a:t>
                      </a:r>
                      <a:r>
                        <a:rPr lang="es-MX" dirty="0" err="1" smtClean="0"/>
                        <a:t>ivo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iva</a:t>
                      </a:r>
                      <a:r>
                        <a:rPr lang="es-MX" dirty="0" smtClean="0"/>
                        <a:t>,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constructivo,</a:t>
                      </a:r>
                      <a:r>
                        <a:rPr lang="es-MX" baseline="0" dirty="0" smtClean="0"/>
                        <a:t> perceptiva.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r>
                        <a:rPr lang="es-MX" dirty="0" smtClean="0"/>
                        <a:t>2.  Los adjetivos terminados en </a:t>
                      </a:r>
                      <a:r>
                        <a:rPr lang="es-MX" dirty="0" err="1" smtClean="0"/>
                        <a:t>voro</a:t>
                      </a:r>
                      <a:r>
                        <a:rPr lang="es-MX" dirty="0" smtClean="0"/>
                        <a:t>,  </a:t>
                      </a:r>
                      <a:r>
                        <a:rPr lang="es-MX" dirty="0" err="1" smtClean="0"/>
                        <a:t>vora.con</a:t>
                      </a:r>
                      <a:r>
                        <a:rPr lang="es-MX" baseline="0" dirty="0" smtClean="0"/>
                        <a:t> el significado de que come, que se alimenta de.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omnívoro ( que come de todo), frugívoro</a:t>
                      </a:r>
                      <a:r>
                        <a:rPr lang="es-MX" baseline="0" dirty="0" smtClean="0"/>
                        <a:t> ( que se alimenta de frutas).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r>
                        <a:rPr lang="es-MX" dirty="0" smtClean="0"/>
                        <a:t>3.  La terminaciones </a:t>
                      </a:r>
                      <a:r>
                        <a:rPr lang="es-MX" dirty="0" err="1" smtClean="0"/>
                        <a:t>avo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ava</a:t>
                      </a:r>
                      <a:r>
                        <a:rPr lang="es-MX" baseline="0" dirty="0" smtClean="0"/>
                        <a:t>, ave, evo, </a:t>
                      </a:r>
                      <a:r>
                        <a:rPr lang="es-MX" baseline="0" dirty="0" err="1" smtClean="0"/>
                        <a:t>eva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eve</a:t>
                      </a:r>
                      <a:r>
                        <a:rPr lang="es-MX" baseline="0" dirty="0" smtClean="0"/>
                        <a:t>. De adjetivos graves.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octavo, brava, suave, nuevo, leve.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r>
                        <a:rPr lang="es-MX" dirty="0" smtClean="0"/>
                        <a:t>4.  Las formas en tiempo pretérito perfecto simple de verbos como andar</a:t>
                      </a:r>
                      <a:r>
                        <a:rPr lang="es-MX" baseline="0" dirty="0" smtClean="0"/>
                        <a:t>, estar, y tener. ( y verbos relacionados como obtener y sostener)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anduviste, estuvieron, tuvimos,</a:t>
                      </a:r>
                      <a:r>
                        <a:rPr lang="es-MX" baseline="0" dirty="0" smtClean="0"/>
                        <a:t> obtuvimos, sostuviste.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592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9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2282" y="1077103"/>
            <a:ext cx="9491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ASIGNACIÓN del tema  </a:t>
            </a:r>
            <a:r>
              <a:rPr lang="es-MX" sz="4000" b="1" dirty="0" smtClean="0"/>
              <a:t>semana 18 al 22 de mayo 2020 página 39</a:t>
            </a: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PRESENTAR:</a:t>
            </a:r>
            <a:br>
              <a:rPr lang="es-MX" sz="4000" b="1" dirty="0"/>
            </a:br>
            <a:r>
              <a:rPr lang="es-MX" sz="4000" b="1" dirty="0" smtClean="0"/>
              <a:t>EN </a:t>
            </a:r>
            <a:r>
              <a:rPr lang="es-MX" sz="4000" b="1" dirty="0"/>
              <a:t>LA PLATAFORMA DEL COLEGIO DE ESTAR HABILIDATA 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y  AL CORREO: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0465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557" t="23837" r="25528" b="18482"/>
          <a:stretch/>
        </p:blipFill>
        <p:spPr>
          <a:xfrm>
            <a:off x="450762" y="128789"/>
            <a:ext cx="1111446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930" t="24401" r="24366" b="32386"/>
          <a:stretch/>
        </p:blipFill>
        <p:spPr>
          <a:xfrm>
            <a:off x="515155" y="103031"/>
            <a:ext cx="11050073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109</TotalTime>
  <Words>452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Circuito</vt:lpstr>
      <vt:lpstr>Semana DEL 18 AL  22 MAYO 2020  NOVENO grado clases virtuales</vt:lpstr>
      <vt:lpstr>USOS DE  “b”  y  “v”</vt:lpstr>
      <vt:lpstr>Las letras b -  v  representan en español el mismo sonido</vt:lpstr>
      <vt:lpstr>Ejemplos: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 rivera</dc:creator>
  <cp:lastModifiedBy>michell rivera</cp:lastModifiedBy>
  <cp:revision>28</cp:revision>
  <dcterms:created xsi:type="dcterms:W3CDTF">2020-04-05T05:05:14Z</dcterms:created>
  <dcterms:modified xsi:type="dcterms:W3CDTF">2020-05-18T03:37:13Z</dcterms:modified>
</cp:coreProperties>
</file>