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8C79C5D-2A6F-F04D-97DA-BEF2467B64E4}" type="datetimeFigureOut">
              <a:rPr lang="en-US" dirty="0"/>
              <a:pPr/>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smtClean="0"/>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smtClean="0"/>
              <a:t>Haga clic para modificar el estilo de texto del patrón</a:t>
            </a:r>
          </a:p>
        </p:txBody>
      </p:sp>
      <p:sp>
        <p:nvSpPr>
          <p:cNvPr id="2" name="Date Placeholder 1"/>
          <p:cNvSpPr>
            <a:spLocks noGrp="1"/>
          </p:cNvSpPr>
          <p:nvPr>
            <p:ph type="dt" sz="half" idx="10"/>
          </p:nvPr>
        </p:nvSpPr>
        <p:spPr/>
        <p:txBody>
          <a:bodyPr/>
          <a:lstStyle/>
          <a:p>
            <a:fld id="{FBF54567-0DE4-3F47-BF90-CB84690072F9}" type="datetimeFigureOut">
              <a:rPr lang="en-US" dirty="0"/>
              <a:pPr/>
              <a:t>4/1/2020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dirty="0"/>
              <a:pPr/>
              <a:t>4/1/2020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0DF5E60-9974-AC48-9591-99C2BB44B7CF}" type="datetimeFigureOut">
              <a:rPr lang="en-US" dirty="0"/>
              <a:pPr/>
              <a:t>4/1/2020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smtClean="0"/>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4/1/2020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4/1/2020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8507" y="608079"/>
            <a:ext cx="10571998" cy="970450"/>
          </a:xfrm>
        </p:spPr>
        <p:txBody>
          <a:bodyPr/>
          <a:lstStyle/>
          <a:p>
            <a:r>
              <a:rPr lang="es-MX" dirty="0" smtClean="0"/>
              <a:t>CLASE VIRTUAL- SEMANA 3</a:t>
            </a:r>
            <a:br>
              <a:rPr lang="es-MX" dirty="0" smtClean="0"/>
            </a:br>
            <a:r>
              <a:rPr lang="es-MX" dirty="0" smtClean="0"/>
              <a:t> DÉCIMO GRADO- ESPAÑOL</a:t>
            </a:r>
            <a:endParaRPr lang="es-MX" dirty="0"/>
          </a:p>
        </p:txBody>
      </p:sp>
      <p:sp>
        <p:nvSpPr>
          <p:cNvPr id="3" name="Marcador de contenido 2"/>
          <p:cNvSpPr>
            <a:spLocks noGrp="1"/>
          </p:cNvSpPr>
          <p:nvPr>
            <p:ph idx="1"/>
          </p:nvPr>
        </p:nvSpPr>
        <p:spPr>
          <a:xfrm>
            <a:off x="1043999" y="1878276"/>
            <a:ext cx="10554574" cy="3636511"/>
          </a:xfrm>
        </p:spPr>
        <p:txBody>
          <a:bodyPr>
            <a:normAutofit/>
          </a:bodyPr>
          <a:lstStyle/>
          <a:p>
            <a:pPr marL="0" indent="0">
              <a:buNone/>
            </a:pPr>
            <a:r>
              <a:rPr lang="es-MX" sz="8000" dirty="0" smtClean="0"/>
              <a:t>LOS BARBARISMOS</a:t>
            </a:r>
            <a:endParaRPr lang="es-MX" sz="8000" dirty="0"/>
          </a:p>
        </p:txBody>
      </p:sp>
      <p:pic>
        <p:nvPicPr>
          <p:cNvPr id="4" name="Imagen 3"/>
          <p:cNvPicPr>
            <a:picLocks noChangeAspect="1"/>
          </p:cNvPicPr>
          <p:nvPr/>
        </p:nvPicPr>
        <p:blipFill>
          <a:blip r:embed="rId2"/>
          <a:stretch>
            <a:fillRect/>
          </a:stretch>
        </p:blipFill>
        <p:spPr>
          <a:xfrm>
            <a:off x="249862" y="308332"/>
            <a:ext cx="3908645" cy="1119372"/>
          </a:xfrm>
          <a:prstGeom prst="rect">
            <a:avLst/>
          </a:prstGeom>
        </p:spPr>
      </p:pic>
      <p:pic>
        <p:nvPicPr>
          <p:cNvPr id="5" name="Imagen 4"/>
          <p:cNvPicPr>
            <a:picLocks noChangeAspect="1"/>
          </p:cNvPicPr>
          <p:nvPr/>
        </p:nvPicPr>
        <p:blipFill>
          <a:blip r:embed="rId3"/>
          <a:stretch>
            <a:fillRect/>
          </a:stretch>
        </p:blipFill>
        <p:spPr>
          <a:xfrm>
            <a:off x="6879262" y="5609201"/>
            <a:ext cx="10864014" cy="1072989"/>
          </a:xfrm>
          <a:prstGeom prst="rect">
            <a:avLst/>
          </a:prstGeom>
        </p:spPr>
      </p:pic>
    </p:spTree>
    <p:extLst>
      <p:ext uri="{BB962C8B-B14F-4D97-AF65-F5344CB8AC3E}">
        <p14:creationId xmlns:p14="http://schemas.microsoft.com/office/powerpoint/2010/main" val="226532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Opinión:</a:t>
            </a:r>
            <a:endParaRPr lang="es-MX" dirty="0"/>
          </a:p>
        </p:txBody>
      </p:sp>
      <p:sp>
        <p:nvSpPr>
          <p:cNvPr id="3" name="Marcador de contenido 2"/>
          <p:cNvSpPr>
            <a:spLocks noGrp="1"/>
          </p:cNvSpPr>
          <p:nvPr>
            <p:ph idx="1"/>
          </p:nvPr>
        </p:nvSpPr>
        <p:spPr/>
        <p:txBody>
          <a:bodyPr/>
          <a:lstStyle/>
          <a:p>
            <a:r>
              <a:rPr lang="es-MX" dirty="0" smtClean="0"/>
              <a:t>Escribe tu opinión sobre cómo se ve afectada la imagen de una  persona natural o de comunicadores ante otras personas, si utilizan barbarismos en sus expresiones habladas o en los textos escritos.</a:t>
            </a:r>
            <a:endParaRPr lang="es-MX" dirty="0"/>
          </a:p>
        </p:txBody>
      </p:sp>
    </p:spTree>
    <p:extLst>
      <p:ext uri="{BB962C8B-B14F-4D97-AF65-F5344CB8AC3E}">
        <p14:creationId xmlns:p14="http://schemas.microsoft.com/office/powerpoint/2010/main" val="3936720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768626" y="832647"/>
            <a:ext cx="9515061" cy="5125792"/>
          </a:xfrm>
          <a:prstGeom prst="ellipse">
            <a:avLst/>
          </a:prstGeom>
          <a:ln>
            <a:noFill/>
          </a:ln>
          <a:effectLst>
            <a:softEdge rad="112500"/>
          </a:effectLst>
        </p:spPr>
      </p:pic>
    </p:spTree>
    <p:extLst>
      <p:ext uri="{BB962C8B-B14F-4D97-AF65-F5344CB8AC3E}">
        <p14:creationId xmlns:p14="http://schemas.microsoft.com/office/powerpoint/2010/main" val="5221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663688" y="3338395"/>
            <a:ext cx="6411562" cy="1569660"/>
          </a:xfrm>
          <a:prstGeom prst="rect">
            <a:avLst/>
          </a:prstGeom>
          <a:noFill/>
        </p:spPr>
        <p:txBody>
          <a:bodyPr wrap="square" lIns="91440" tIns="45720" rIns="91440" bIns="45720">
            <a:spAutoFit/>
          </a:bodyPr>
          <a:lstStyle/>
          <a:p>
            <a:pPr algn="ctr"/>
            <a:r>
              <a:rPr lang="es-ES" sz="96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GRACIAS</a:t>
            </a:r>
            <a:endParaRPr lang="es-ES" sz="96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73543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2680" y="110678"/>
            <a:ext cx="10572000" cy="2971051"/>
          </a:xfrm>
        </p:spPr>
        <p:txBody>
          <a:bodyPr/>
          <a:lstStyle/>
          <a:p>
            <a:r>
              <a:rPr lang="es-MX" dirty="0" smtClean="0"/>
              <a:t>¿  QUÉ SON LOS BARBARISMO?</a:t>
            </a:r>
            <a:endParaRPr lang="es-MX" dirty="0"/>
          </a:p>
        </p:txBody>
      </p:sp>
    </p:spTree>
    <p:extLst>
      <p:ext uri="{BB962C8B-B14F-4D97-AF65-F5344CB8AC3E}">
        <p14:creationId xmlns:p14="http://schemas.microsoft.com/office/powerpoint/2010/main" val="3014111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BARBARISMOS</a:t>
            </a:r>
            <a:endParaRPr lang="es-MX" dirty="0"/>
          </a:p>
        </p:txBody>
      </p:sp>
      <p:sp>
        <p:nvSpPr>
          <p:cNvPr id="3" name="Marcador de contenido 2"/>
          <p:cNvSpPr>
            <a:spLocks noGrp="1"/>
          </p:cNvSpPr>
          <p:nvPr>
            <p:ph idx="1"/>
          </p:nvPr>
        </p:nvSpPr>
        <p:spPr/>
        <p:txBody>
          <a:bodyPr>
            <a:normAutofit lnSpcReduction="10000"/>
          </a:bodyPr>
          <a:lstStyle/>
          <a:p>
            <a:pPr algn="just"/>
            <a:r>
              <a:rPr lang="es-MX" sz="4800" dirty="0" smtClean="0"/>
              <a:t>SON INCORRECCIONES DEL LENGUAJE QUE CONSISTEN EN ESCRIBIR O EN PRONUNCIAR MAL LAS PALABRAS O EN EMPLEAR VOCABLOS IMPROPIOS.</a:t>
            </a:r>
            <a:endParaRPr lang="es-MX" sz="4800" dirty="0"/>
          </a:p>
        </p:txBody>
      </p:sp>
    </p:spTree>
    <p:extLst>
      <p:ext uri="{BB962C8B-B14F-4D97-AF65-F5344CB8AC3E}">
        <p14:creationId xmlns:p14="http://schemas.microsoft.com/office/powerpoint/2010/main" val="2075545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8484" y="601734"/>
            <a:ext cx="10571998" cy="970450"/>
          </a:xfrm>
        </p:spPr>
        <p:txBody>
          <a:bodyPr/>
          <a:lstStyle/>
          <a:p>
            <a:r>
              <a:rPr lang="es-MX" dirty="0" smtClean="0"/>
              <a:t>CASOS DE BARBARISMOS:  </a:t>
            </a:r>
            <a:br>
              <a:rPr lang="es-MX" dirty="0" smtClean="0"/>
            </a:br>
            <a:r>
              <a:rPr lang="es-MX" dirty="0" smtClean="0"/>
              <a:t>1. Por cambio de acento.</a:t>
            </a:r>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2522457923"/>
              </p:ext>
            </p:extLst>
          </p:nvPr>
        </p:nvGraphicFramePr>
        <p:xfrm>
          <a:off x="1980483" y="3122460"/>
          <a:ext cx="8128000" cy="231648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s-MX" sz="3200" dirty="0" smtClean="0"/>
                        <a:t>SI</a:t>
                      </a:r>
                      <a:r>
                        <a:rPr lang="es-MX" sz="3200" baseline="0" dirty="0" smtClean="0"/>
                        <a:t> DICES</a:t>
                      </a:r>
                      <a:endParaRPr lang="es-MX" sz="3200" dirty="0"/>
                    </a:p>
                  </a:txBody>
                  <a:tcPr/>
                </a:tc>
                <a:tc>
                  <a:txBody>
                    <a:bodyPr/>
                    <a:lstStyle/>
                    <a:p>
                      <a:pPr algn="ctr"/>
                      <a:r>
                        <a:rPr lang="es-MX" sz="3200" dirty="0" smtClean="0"/>
                        <a:t>MEJOR DI</a:t>
                      </a:r>
                      <a:endParaRPr lang="es-MX" sz="3200" dirty="0"/>
                    </a:p>
                  </a:txBody>
                  <a:tcPr/>
                </a:tc>
              </a:tr>
              <a:tr h="370840">
                <a:tc>
                  <a:txBody>
                    <a:bodyPr/>
                    <a:lstStyle/>
                    <a:p>
                      <a:pPr marL="0" indent="0">
                        <a:buFont typeface="Arial" panose="020B0604020202020204" pitchFamily="34" charset="0"/>
                        <a:buNone/>
                      </a:pPr>
                      <a:r>
                        <a:rPr lang="es-MX" sz="3200" dirty="0" smtClean="0"/>
                        <a:t>*Milígramo</a:t>
                      </a:r>
                      <a:endParaRPr lang="es-MX" sz="3200" dirty="0"/>
                    </a:p>
                  </a:txBody>
                  <a:tcPr/>
                </a:tc>
                <a:tc>
                  <a:txBody>
                    <a:bodyPr/>
                    <a:lstStyle/>
                    <a:p>
                      <a:r>
                        <a:rPr lang="es-MX" sz="3200" dirty="0" smtClean="0"/>
                        <a:t>Miligramo</a:t>
                      </a:r>
                      <a:endParaRPr lang="es-MX" sz="3200" dirty="0"/>
                    </a:p>
                  </a:txBody>
                  <a:tcPr/>
                </a:tc>
              </a:tr>
              <a:tr h="370840">
                <a:tc>
                  <a:txBody>
                    <a:bodyPr/>
                    <a:lstStyle/>
                    <a:p>
                      <a:r>
                        <a:rPr lang="es-MX" sz="3200" dirty="0" smtClean="0"/>
                        <a:t>*</a:t>
                      </a:r>
                      <a:r>
                        <a:rPr lang="es-MX" sz="3200" dirty="0" err="1" smtClean="0"/>
                        <a:t>intérvalo</a:t>
                      </a:r>
                      <a:r>
                        <a:rPr lang="es-MX" sz="3200" dirty="0" smtClean="0"/>
                        <a:t> </a:t>
                      </a:r>
                      <a:endParaRPr lang="es-MX" sz="3200" dirty="0"/>
                    </a:p>
                  </a:txBody>
                  <a:tcPr/>
                </a:tc>
                <a:tc>
                  <a:txBody>
                    <a:bodyPr/>
                    <a:lstStyle/>
                    <a:p>
                      <a:r>
                        <a:rPr lang="es-MX" sz="3200" dirty="0" smtClean="0"/>
                        <a:t>Intervalo</a:t>
                      </a:r>
                      <a:endParaRPr lang="es-MX" sz="3200" dirty="0"/>
                    </a:p>
                  </a:txBody>
                  <a:tcPr/>
                </a:tc>
              </a:tr>
              <a:tr h="370840">
                <a:tc>
                  <a:txBody>
                    <a:bodyPr/>
                    <a:lstStyle/>
                    <a:p>
                      <a:r>
                        <a:rPr lang="es-MX" sz="3200" dirty="0" smtClean="0"/>
                        <a:t>*</a:t>
                      </a:r>
                      <a:r>
                        <a:rPr lang="es-MX" sz="3200" dirty="0" err="1" smtClean="0"/>
                        <a:t>carácteres</a:t>
                      </a:r>
                      <a:endParaRPr lang="es-MX" sz="3200" dirty="0"/>
                    </a:p>
                  </a:txBody>
                  <a:tcPr/>
                </a:tc>
                <a:tc>
                  <a:txBody>
                    <a:bodyPr/>
                    <a:lstStyle/>
                    <a:p>
                      <a:r>
                        <a:rPr lang="es-MX" sz="3200" dirty="0" smtClean="0"/>
                        <a:t>caracteres</a:t>
                      </a:r>
                      <a:endParaRPr lang="es-MX" sz="3200" dirty="0"/>
                    </a:p>
                  </a:txBody>
                  <a:tcPr/>
                </a:tc>
              </a:tr>
            </a:tbl>
          </a:graphicData>
        </a:graphic>
      </p:graphicFrame>
    </p:spTree>
    <p:extLst>
      <p:ext uri="{BB962C8B-B14F-4D97-AF65-F5344CB8AC3E}">
        <p14:creationId xmlns:p14="http://schemas.microsoft.com/office/powerpoint/2010/main" val="4024398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2. Alteración, supresión o incorporación de sonidos</a:t>
            </a:r>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3765530177"/>
              </p:ext>
            </p:extLst>
          </p:nvPr>
        </p:nvGraphicFramePr>
        <p:xfrm>
          <a:off x="1980483" y="3122460"/>
          <a:ext cx="8128000" cy="231648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s-MX" sz="3200" dirty="0" smtClean="0"/>
                        <a:t>SI</a:t>
                      </a:r>
                      <a:r>
                        <a:rPr lang="es-MX" sz="3200" baseline="0" dirty="0" smtClean="0"/>
                        <a:t> DICES</a:t>
                      </a:r>
                      <a:endParaRPr lang="es-MX" sz="3200" dirty="0"/>
                    </a:p>
                  </a:txBody>
                  <a:tcPr/>
                </a:tc>
                <a:tc>
                  <a:txBody>
                    <a:bodyPr/>
                    <a:lstStyle/>
                    <a:p>
                      <a:pPr algn="ctr"/>
                      <a:r>
                        <a:rPr lang="es-MX" sz="3200" dirty="0" smtClean="0"/>
                        <a:t>MEJOR DI</a:t>
                      </a:r>
                      <a:endParaRPr lang="es-MX" sz="3200" dirty="0"/>
                    </a:p>
                  </a:txBody>
                  <a:tcPr/>
                </a:tc>
              </a:tr>
              <a:tr h="370840">
                <a:tc>
                  <a:txBody>
                    <a:bodyPr/>
                    <a:lstStyle/>
                    <a:p>
                      <a:pPr marL="0" indent="0">
                        <a:buFont typeface="Arial" panose="020B0604020202020204" pitchFamily="34" charset="0"/>
                        <a:buNone/>
                      </a:pPr>
                      <a:r>
                        <a:rPr lang="es-MX" sz="3200" dirty="0" smtClean="0"/>
                        <a:t>*</a:t>
                      </a:r>
                      <a:r>
                        <a:rPr lang="es-MX" sz="3200" dirty="0" err="1" smtClean="0"/>
                        <a:t>Metereológico</a:t>
                      </a:r>
                      <a:endParaRPr lang="es-MX" sz="3200" dirty="0"/>
                    </a:p>
                  </a:txBody>
                  <a:tcPr/>
                </a:tc>
                <a:tc>
                  <a:txBody>
                    <a:bodyPr/>
                    <a:lstStyle/>
                    <a:p>
                      <a:r>
                        <a:rPr lang="es-MX" sz="3200" dirty="0" smtClean="0"/>
                        <a:t>Meteorológico</a:t>
                      </a:r>
                      <a:endParaRPr lang="es-MX" sz="3200" dirty="0"/>
                    </a:p>
                  </a:txBody>
                  <a:tcPr/>
                </a:tc>
              </a:tr>
              <a:tr h="370840">
                <a:tc>
                  <a:txBody>
                    <a:bodyPr/>
                    <a:lstStyle/>
                    <a:p>
                      <a:r>
                        <a:rPr lang="es-MX" sz="3200" dirty="0" smtClean="0"/>
                        <a:t>*</a:t>
                      </a:r>
                      <a:r>
                        <a:rPr lang="es-MX" sz="3200" dirty="0" err="1" smtClean="0"/>
                        <a:t>inaguración</a:t>
                      </a:r>
                      <a:endParaRPr lang="es-MX" sz="3200" dirty="0"/>
                    </a:p>
                  </a:txBody>
                  <a:tcPr/>
                </a:tc>
                <a:tc>
                  <a:txBody>
                    <a:bodyPr/>
                    <a:lstStyle/>
                    <a:p>
                      <a:r>
                        <a:rPr lang="es-MX" sz="3200" dirty="0" smtClean="0"/>
                        <a:t>Inauguración</a:t>
                      </a:r>
                      <a:endParaRPr lang="es-MX" sz="3200" dirty="0"/>
                    </a:p>
                  </a:txBody>
                  <a:tcPr/>
                </a:tc>
              </a:tr>
              <a:tr h="370840">
                <a:tc>
                  <a:txBody>
                    <a:bodyPr/>
                    <a:lstStyle/>
                    <a:p>
                      <a:r>
                        <a:rPr lang="es-MX" sz="3200" dirty="0" smtClean="0"/>
                        <a:t>*diabetes</a:t>
                      </a:r>
                      <a:endParaRPr lang="es-MX" sz="3200" dirty="0"/>
                    </a:p>
                  </a:txBody>
                  <a:tcPr/>
                </a:tc>
                <a:tc>
                  <a:txBody>
                    <a:bodyPr/>
                    <a:lstStyle/>
                    <a:p>
                      <a:r>
                        <a:rPr lang="es-MX" sz="3200" dirty="0" smtClean="0"/>
                        <a:t>diabetes</a:t>
                      </a:r>
                      <a:endParaRPr lang="es-MX" sz="3200" dirty="0"/>
                    </a:p>
                  </a:txBody>
                  <a:tcPr/>
                </a:tc>
              </a:tr>
            </a:tbl>
          </a:graphicData>
        </a:graphic>
      </p:graphicFrame>
    </p:spTree>
    <p:extLst>
      <p:ext uri="{BB962C8B-B14F-4D97-AF65-F5344CB8AC3E}">
        <p14:creationId xmlns:p14="http://schemas.microsoft.com/office/powerpoint/2010/main" val="395539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3.  Por error de pronunciación</a:t>
            </a:r>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2678615385"/>
              </p:ext>
            </p:extLst>
          </p:nvPr>
        </p:nvGraphicFramePr>
        <p:xfrm>
          <a:off x="1980483" y="3122460"/>
          <a:ext cx="8128000" cy="231648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s-MX" sz="3200" dirty="0" smtClean="0"/>
                        <a:t>SI</a:t>
                      </a:r>
                      <a:r>
                        <a:rPr lang="es-MX" sz="3200" baseline="0" dirty="0" smtClean="0"/>
                        <a:t> DICES</a:t>
                      </a:r>
                      <a:endParaRPr lang="es-MX" sz="3200" dirty="0"/>
                    </a:p>
                  </a:txBody>
                  <a:tcPr/>
                </a:tc>
                <a:tc>
                  <a:txBody>
                    <a:bodyPr/>
                    <a:lstStyle/>
                    <a:p>
                      <a:pPr algn="ctr"/>
                      <a:r>
                        <a:rPr lang="es-MX" sz="3200" dirty="0" smtClean="0"/>
                        <a:t>MEJOR DI</a:t>
                      </a:r>
                      <a:endParaRPr lang="es-MX" sz="3200" dirty="0"/>
                    </a:p>
                  </a:txBody>
                  <a:tcPr/>
                </a:tc>
              </a:tr>
              <a:tr h="370840">
                <a:tc>
                  <a:txBody>
                    <a:bodyPr/>
                    <a:lstStyle/>
                    <a:p>
                      <a:pPr marL="0" indent="0">
                        <a:buFont typeface="Arial" panose="020B0604020202020204" pitchFamily="34" charset="0"/>
                        <a:buNone/>
                      </a:pPr>
                      <a:r>
                        <a:rPr lang="es-MX" sz="3200" dirty="0" smtClean="0"/>
                        <a:t>*haiga</a:t>
                      </a:r>
                      <a:endParaRPr lang="es-MX" sz="3200" dirty="0"/>
                    </a:p>
                  </a:txBody>
                  <a:tcPr/>
                </a:tc>
                <a:tc>
                  <a:txBody>
                    <a:bodyPr/>
                    <a:lstStyle/>
                    <a:p>
                      <a:r>
                        <a:rPr lang="es-MX" sz="3200" dirty="0" smtClean="0"/>
                        <a:t>Haya</a:t>
                      </a:r>
                      <a:endParaRPr lang="es-MX" sz="3200" dirty="0"/>
                    </a:p>
                  </a:txBody>
                  <a:tcPr/>
                </a:tc>
              </a:tr>
              <a:tr h="370840">
                <a:tc>
                  <a:txBody>
                    <a:bodyPr/>
                    <a:lstStyle/>
                    <a:p>
                      <a:r>
                        <a:rPr lang="es-MX" sz="3200" dirty="0" smtClean="0"/>
                        <a:t>*</a:t>
                      </a:r>
                      <a:r>
                        <a:rPr lang="es-MX" sz="3200" dirty="0" err="1" smtClean="0"/>
                        <a:t>enchufle</a:t>
                      </a:r>
                      <a:endParaRPr lang="es-MX" sz="3200" dirty="0"/>
                    </a:p>
                  </a:txBody>
                  <a:tcPr/>
                </a:tc>
                <a:tc>
                  <a:txBody>
                    <a:bodyPr/>
                    <a:lstStyle/>
                    <a:p>
                      <a:r>
                        <a:rPr lang="es-MX" sz="3200" dirty="0" smtClean="0"/>
                        <a:t>Enchufe</a:t>
                      </a:r>
                      <a:endParaRPr lang="es-MX" sz="3200" dirty="0"/>
                    </a:p>
                  </a:txBody>
                  <a:tcPr/>
                </a:tc>
              </a:tr>
              <a:tr h="370840">
                <a:tc>
                  <a:txBody>
                    <a:bodyPr/>
                    <a:lstStyle/>
                    <a:p>
                      <a:r>
                        <a:rPr lang="es-MX" sz="3200" dirty="0" smtClean="0"/>
                        <a:t>*apuñaleó</a:t>
                      </a:r>
                      <a:endParaRPr lang="es-MX" sz="3200" dirty="0"/>
                    </a:p>
                  </a:txBody>
                  <a:tcPr/>
                </a:tc>
                <a:tc>
                  <a:txBody>
                    <a:bodyPr/>
                    <a:lstStyle/>
                    <a:p>
                      <a:r>
                        <a:rPr lang="es-MX" sz="3200" dirty="0" smtClean="0"/>
                        <a:t>apuñaló</a:t>
                      </a:r>
                      <a:endParaRPr lang="es-MX" sz="3200" dirty="0"/>
                    </a:p>
                  </a:txBody>
                  <a:tcPr/>
                </a:tc>
              </a:tr>
            </a:tbl>
          </a:graphicData>
        </a:graphic>
      </p:graphicFrame>
    </p:spTree>
    <p:extLst>
      <p:ext uri="{BB962C8B-B14F-4D97-AF65-F5344CB8AC3E}">
        <p14:creationId xmlns:p14="http://schemas.microsoft.com/office/powerpoint/2010/main" val="3678266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4.  Por cambio de significado</a:t>
            </a:r>
            <a:endParaRPr lang="es-MX" dirty="0"/>
          </a:p>
        </p:txBody>
      </p:sp>
      <p:graphicFrame>
        <p:nvGraphicFramePr>
          <p:cNvPr id="4" name="Tabla 3"/>
          <p:cNvGraphicFramePr>
            <a:graphicFrameLocks noGrp="1"/>
          </p:cNvGraphicFramePr>
          <p:nvPr>
            <p:extLst>
              <p:ext uri="{D42A27DB-BD31-4B8C-83A1-F6EECF244321}">
                <p14:modId xmlns:p14="http://schemas.microsoft.com/office/powerpoint/2010/main" val="1552260175"/>
              </p:ext>
            </p:extLst>
          </p:nvPr>
        </p:nvGraphicFramePr>
        <p:xfrm>
          <a:off x="1980483" y="3122460"/>
          <a:ext cx="8128000" cy="189992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s-MX" sz="3200" dirty="0" smtClean="0"/>
                        <a:t>SI</a:t>
                      </a:r>
                      <a:r>
                        <a:rPr lang="es-MX" sz="3200" baseline="0" dirty="0" smtClean="0"/>
                        <a:t> DICES</a:t>
                      </a:r>
                      <a:endParaRPr lang="es-MX" sz="3200" dirty="0"/>
                    </a:p>
                  </a:txBody>
                  <a:tcPr/>
                </a:tc>
                <a:tc>
                  <a:txBody>
                    <a:bodyPr/>
                    <a:lstStyle/>
                    <a:p>
                      <a:pPr algn="ctr"/>
                      <a:r>
                        <a:rPr lang="es-MX" sz="3200" dirty="0" smtClean="0"/>
                        <a:t>MEJOR DI</a:t>
                      </a:r>
                      <a:endParaRPr lang="es-MX" sz="3200" dirty="0"/>
                    </a:p>
                  </a:txBody>
                  <a:tcPr/>
                </a:tc>
              </a:tr>
              <a:tr h="370840">
                <a:tc>
                  <a:txBody>
                    <a:bodyPr/>
                    <a:lstStyle/>
                    <a:p>
                      <a:pPr marL="0" indent="0">
                        <a:buFont typeface="Arial" panose="020B0604020202020204" pitchFamily="34" charset="0"/>
                        <a:buNone/>
                      </a:pPr>
                      <a:r>
                        <a:rPr lang="es-MX" sz="3200" dirty="0" smtClean="0"/>
                        <a:t>*adolece</a:t>
                      </a:r>
                      <a:endParaRPr lang="es-MX" sz="3200" dirty="0"/>
                    </a:p>
                  </a:txBody>
                  <a:tcPr/>
                </a:tc>
                <a:tc>
                  <a:txBody>
                    <a:bodyPr/>
                    <a:lstStyle/>
                    <a:p>
                      <a:r>
                        <a:rPr lang="es-MX" sz="3200" dirty="0" smtClean="0"/>
                        <a:t>Carece</a:t>
                      </a:r>
                    </a:p>
                  </a:txBody>
                  <a:tcPr/>
                </a:tc>
              </a:tr>
              <a:tr h="741680">
                <a:tc gridSpan="2">
                  <a:txBody>
                    <a:bodyPr/>
                    <a:lstStyle/>
                    <a:p>
                      <a:endParaRPr lang="es-MX" sz="3200" dirty="0"/>
                    </a:p>
                  </a:txBody>
                  <a:tcPr/>
                </a:tc>
                <a:tc hMerge="1">
                  <a:txBody>
                    <a:bodyPr/>
                    <a:lstStyle/>
                    <a:p>
                      <a:endParaRPr lang="es-MX" sz="3200" dirty="0"/>
                    </a:p>
                  </a:txBody>
                  <a:tcPr/>
                </a:tc>
              </a:tr>
            </a:tbl>
          </a:graphicData>
        </a:graphic>
      </p:graphicFrame>
    </p:spTree>
    <p:extLst>
      <p:ext uri="{BB962C8B-B14F-4D97-AF65-F5344CB8AC3E}">
        <p14:creationId xmlns:p14="http://schemas.microsoft.com/office/powerpoint/2010/main" val="4243460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Trabajo del tema colgar en la plataforma, o enviar a yeikonena@yahoo.es </a:t>
            </a:r>
            <a:endParaRPr lang="es-MX" dirty="0"/>
          </a:p>
        </p:txBody>
      </p:sp>
      <p:sp>
        <p:nvSpPr>
          <p:cNvPr id="4" name="CuadroTexto 3"/>
          <p:cNvSpPr txBox="1"/>
          <p:nvPr/>
        </p:nvSpPr>
        <p:spPr>
          <a:xfrm>
            <a:off x="810000" y="2034862"/>
            <a:ext cx="9918101" cy="3693319"/>
          </a:xfrm>
          <a:prstGeom prst="rect">
            <a:avLst/>
          </a:prstGeom>
          <a:noFill/>
        </p:spPr>
        <p:txBody>
          <a:bodyPr wrap="square" rtlCol="0">
            <a:spAutoFit/>
          </a:bodyPr>
          <a:lstStyle/>
          <a:p>
            <a:pPr marL="342900" indent="-342900" algn="just">
              <a:buAutoNum type="arabicPeriod"/>
            </a:pPr>
            <a:r>
              <a:rPr lang="es-MX" dirty="0" smtClean="0"/>
              <a:t>Reescribe la forma correcta de cada barbarismo en el espacio central correspondiente, luego indica en el espacio de la derecha el tipo de barbarismo del cual se trata en cada caso:</a:t>
            </a:r>
          </a:p>
          <a:p>
            <a:pPr marL="342900" indent="-342900" algn="just">
              <a:buAutoNum type="arabicPeriod"/>
            </a:pPr>
            <a:endParaRPr lang="es-MX" dirty="0"/>
          </a:p>
          <a:p>
            <a:pPr algn="just"/>
            <a:r>
              <a:rPr lang="es-MX" dirty="0" err="1" smtClean="0"/>
              <a:t>Aereopuerto</a:t>
            </a:r>
            <a:r>
              <a:rPr lang="es-MX" dirty="0" smtClean="0"/>
              <a:t>________________			____________________________</a:t>
            </a:r>
          </a:p>
          <a:p>
            <a:pPr algn="just"/>
            <a:endParaRPr lang="es-MX" dirty="0"/>
          </a:p>
          <a:p>
            <a:pPr algn="just"/>
            <a:r>
              <a:rPr lang="es-MX" dirty="0" smtClean="0"/>
              <a:t>Onceavo grado_____________			-----------------------------------------</a:t>
            </a:r>
          </a:p>
          <a:p>
            <a:pPr algn="just"/>
            <a:endParaRPr lang="es-MX" dirty="0"/>
          </a:p>
          <a:p>
            <a:pPr algn="just"/>
            <a:r>
              <a:rPr lang="es-MX" dirty="0" err="1" smtClean="0"/>
              <a:t>Tualla</a:t>
            </a:r>
            <a:r>
              <a:rPr lang="es-MX" dirty="0" smtClean="0"/>
              <a:t>_______________________			___________________________</a:t>
            </a:r>
          </a:p>
          <a:p>
            <a:pPr algn="just"/>
            <a:r>
              <a:rPr lang="es-MX" dirty="0" smtClean="0"/>
              <a:t>Méndigo____________________ 			____________________________</a:t>
            </a:r>
          </a:p>
          <a:p>
            <a:pPr algn="just"/>
            <a:endParaRPr lang="es-MX" dirty="0"/>
          </a:p>
          <a:p>
            <a:pPr algn="just"/>
            <a:endParaRPr lang="es-MX" dirty="0" smtClean="0"/>
          </a:p>
          <a:p>
            <a:pPr algn="just"/>
            <a:endParaRPr lang="es-MX" dirty="0"/>
          </a:p>
        </p:txBody>
      </p:sp>
    </p:spTree>
    <p:extLst>
      <p:ext uri="{BB962C8B-B14F-4D97-AF65-F5344CB8AC3E}">
        <p14:creationId xmlns:p14="http://schemas.microsoft.com/office/powerpoint/2010/main" val="465597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just"/>
            <a:r>
              <a:rPr lang="es-MX" dirty="0"/>
              <a:t>2. Elabora un cuadro  de barbarismos que escuches en el lenguaje cotidiano y clasifica de qué tipo se trata.</a:t>
            </a:r>
          </a:p>
          <a:p>
            <a:pPr algn="just"/>
            <a:endParaRPr lang="es-MX" dirty="0"/>
          </a:p>
          <a:p>
            <a:pPr algn="just">
              <a:buAutoNum type="arabicPeriod" startAt="3"/>
            </a:pPr>
            <a:r>
              <a:rPr lang="es-MX" dirty="0"/>
              <a:t>Construye la oración correctamente:</a:t>
            </a:r>
          </a:p>
          <a:p>
            <a:r>
              <a:rPr lang="es-MX" dirty="0" smtClean="0"/>
              <a:t>Escribe un párrafo de diez reglones.________________________________________________.</a:t>
            </a:r>
          </a:p>
          <a:p>
            <a:r>
              <a:rPr lang="es-MX" dirty="0" smtClean="0"/>
              <a:t>La almuhada se cayó de la cama_________________________________________________.</a:t>
            </a:r>
          </a:p>
          <a:p>
            <a:r>
              <a:rPr lang="es-MX" dirty="0" smtClean="0"/>
              <a:t>Se fueron temprano porque nadien llegó.__________________________________________.</a:t>
            </a:r>
          </a:p>
          <a:p>
            <a:r>
              <a:rPr lang="es-MX" dirty="0" smtClean="0"/>
              <a:t>Mi amiga estuvo un bebé._________________________________________________________.</a:t>
            </a:r>
          </a:p>
          <a:p>
            <a:r>
              <a:rPr lang="es-MX" dirty="0" smtClean="0"/>
              <a:t>Amigos, demen un poco de agua_________________________________________________.</a:t>
            </a:r>
            <a:endParaRPr lang="es-MX" dirty="0"/>
          </a:p>
        </p:txBody>
      </p:sp>
    </p:spTree>
    <p:extLst>
      <p:ext uri="{BB962C8B-B14F-4D97-AF65-F5344CB8AC3E}">
        <p14:creationId xmlns:p14="http://schemas.microsoft.com/office/powerpoint/2010/main" val="7807237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Citable</Template>
  <TotalTime>162</TotalTime>
  <Words>250</Words>
  <Application>Microsoft Office PowerPoint</Application>
  <PresentationFormat>Panorámica</PresentationFormat>
  <Paragraphs>58</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Century Gothic</vt:lpstr>
      <vt:lpstr>Wingdings 2</vt:lpstr>
      <vt:lpstr>Citable</vt:lpstr>
      <vt:lpstr>CLASE VIRTUAL- SEMANA 3  DÉCIMO GRADO- ESPAÑOL</vt:lpstr>
      <vt:lpstr>¿  QUÉ SON LOS BARBARISMO?</vt:lpstr>
      <vt:lpstr>BARBARISMOS</vt:lpstr>
      <vt:lpstr>CASOS DE BARBARISMOS:   1. Por cambio de acento.</vt:lpstr>
      <vt:lpstr>2. Alteración, supresión o incorporación de sonidos</vt:lpstr>
      <vt:lpstr>3.  Por error de pronunciación</vt:lpstr>
      <vt:lpstr>4.  Por cambio de significado</vt:lpstr>
      <vt:lpstr>Trabajo del tema colgar en la plataforma, o enviar a yeikonena@yahoo.es </vt:lpstr>
      <vt:lpstr>Presentación de PowerPoint</vt:lpstr>
      <vt:lpstr>Opinión:</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michell rivera</dc:creator>
  <cp:lastModifiedBy>michell rivera</cp:lastModifiedBy>
  <cp:revision>8</cp:revision>
  <dcterms:created xsi:type="dcterms:W3CDTF">2020-04-01T17:36:54Z</dcterms:created>
  <dcterms:modified xsi:type="dcterms:W3CDTF">2020-04-02T01:50:44Z</dcterms:modified>
</cp:coreProperties>
</file>